
<file path=[Content_Types].xml><?xml version="1.0" encoding="utf-8"?>
<Types xmlns="http://schemas.openxmlformats.org/package/2006/content-types">
  <Default Extension="fntdata" ContentType="application/x-fontdata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12192000"/>
  <p:embeddedFontLst>
    <p:embeddedFont>
      <p:font typeface="Urbanist" panose="020B0A04040200000203" pitchFamily="34" charset="77"/>
      <p:regular r:id="rId15"/>
      <p:bold r:id="rId16"/>
    </p:embeddedFont>
    <p:embeddedFont>
      <p:font typeface="Urbanist Light" panose="020B0A04040200000203" pitchFamily="34" charset="77"/>
      <p:regular r:id="rId17"/>
    </p:embeddedFont>
    <p:embeddedFont>
      <p:font typeface="Urbanist Medium" panose="020B0A04040200000203" pitchFamily="34" charset="77"/>
      <p:regular r:id="rId18"/>
    </p:embeddedFont>
    <p:embeddedFont>
      <p:font typeface="Urbanist SemiBold" panose="020B0A04040200000203" pitchFamily="34" charset="77"/>
      <p:regular r:id="rId19"/>
      <p:bold r:id="rId20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386"/>
    <p:restoredTop sz="94610"/>
  </p:normalViewPr>
  <p:slideViewPr>
    <p:cSldViewPr snapToGrid="0" snapToObjects="1">
      <p:cViewPr varScale="1">
        <p:scale>
          <a:sx n="119" d="100"/>
          <a:sy n="119" d="100"/>
        </p:scale>
        <p:origin x="232" y="10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9175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9.jpg"/><Relationship Id="rId4" Type="http://schemas.openxmlformats.org/officeDocument/2006/relationships/image" Target="../media/image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9525"/>
            <a:ext cx="12192000" cy="6858000"/>
          </a:xfrm>
          <a:prstGeom prst="rect">
            <a:avLst/>
          </a:prstGeom>
          <a:blipFill>
            <a:blip r:embed="rId3"/>
            <a:srcRect/>
            <a:stretch>
              <a:fillRect t="-9259" b="-9259"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15625" y="-495300"/>
            <a:ext cx="1952625" cy="1952625"/>
          </a:xfrm>
          <a:prstGeom prst="rect">
            <a:avLst/>
          </a:prstGeom>
          <a:blipFill>
            <a:blip r:embed="rId4">
              <a:alphaModFix amt="95000"/>
            </a:blip>
            <a:srcRect/>
            <a:stretch>
              <a:fillRect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09600" y="3598664"/>
            <a:ext cx="5628830" cy="2706886"/>
          </a:xfrm>
          <a:prstGeom prst="rect">
            <a:avLst/>
          </a:prstGeom>
          <a:solidFill>
            <a:srgbClr val="0D2D4E">
              <a:alpha val="97000"/>
            </a:srgbClr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71550" y="3884414"/>
            <a:ext cx="464185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83333"/>
              </a:lnSpc>
              <a:spcAft>
                <a:spcPts val="2550"/>
              </a:spcAft>
              <a:buNone/>
            </a:pPr>
            <a:r>
              <a:rPr lang="en-US" sz="5000" b="1" kern="0" spc="-135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Dag van het </a:t>
            </a:r>
            <a:r>
              <a:rPr lang="en-US" sz="5000" b="1" kern="0" spc="-135" dirty="0" err="1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riet</a:t>
            </a:r>
            <a:endParaRPr lang="en-US" sz="5000" dirty="0"/>
          </a:p>
        </p:txBody>
      </p:sp>
      <p:sp>
        <p:nvSpPr>
          <p:cNvPr id="6" name="Text 4"/>
          <p:cNvSpPr/>
          <p:nvPr/>
        </p:nvSpPr>
        <p:spPr>
          <a:xfrm>
            <a:off x="971550" y="5389364"/>
            <a:ext cx="415671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spcAft>
                <a:spcPts val="675"/>
              </a:spcAft>
              <a:buNone/>
            </a:pPr>
            <a:r>
              <a:rPr lang="en-US" sz="1800" dirty="0">
                <a:solidFill>
                  <a:srgbClr val="FFFFFF"/>
                </a:solidFill>
                <a:latin typeface="Urbanist Medium" pitchFamily="34" charset="0"/>
                <a:ea typeface="Urbanist Medium" pitchFamily="34" charset="-122"/>
                <a:cs typeface="Urbanist Medium" pitchFamily="34" charset="-120"/>
              </a:rPr>
              <a:t>Zaterdag 19 </a:t>
            </a:r>
            <a:r>
              <a:rPr lang="en-US" sz="1800" dirty="0" err="1">
                <a:solidFill>
                  <a:srgbClr val="FFFFFF"/>
                </a:solidFill>
                <a:latin typeface="Urbanist Medium" pitchFamily="34" charset="0"/>
                <a:ea typeface="Urbanist Medium" pitchFamily="34" charset="-122"/>
                <a:cs typeface="Urbanist Medium" pitchFamily="34" charset="-120"/>
              </a:rPr>
              <a:t>september</a:t>
            </a:r>
            <a:r>
              <a:rPr lang="en-US" sz="1800" dirty="0">
                <a:solidFill>
                  <a:srgbClr val="FFFFFF"/>
                </a:solidFill>
                <a:latin typeface="Urbanist Medium" pitchFamily="34" charset="0"/>
                <a:ea typeface="Urbanist Medium" pitchFamily="34" charset="-122"/>
                <a:cs typeface="Urbanist Medium" pitchFamily="34" charset="-120"/>
              </a:rPr>
              <a:t> 2026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971550" y="5749379"/>
            <a:ext cx="415480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VTV-Hoorn &amp; Omstreken</a:t>
            </a:r>
            <a:endParaRPr lang="en-US" sz="1650" dirty="0"/>
          </a:p>
        </p:txBody>
      </p:sp>
      <p:sp>
        <p:nvSpPr>
          <p:cNvPr id="8" name="Text 6"/>
          <p:cNvSpPr/>
          <p:nvPr/>
        </p:nvSpPr>
        <p:spPr>
          <a:xfrm>
            <a:off x="457200" y="6553200"/>
            <a:ext cx="1147763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83333"/>
              </a:lnSpc>
              <a:buNone/>
            </a:pPr>
            <a:r>
              <a:rPr lang="en-US" sz="1125" kern="0" spc="8" dirty="0">
                <a:solidFill>
                  <a:srgbClr val="FFFFFF">
                    <a:alpha val="84000"/>
                  </a:srgbClr>
                </a:solidFill>
                <a:latin typeface="Urbanist Light" pitchFamily="34" charset="0"/>
                <a:ea typeface="Urbanist Light" pitchFamily="34" charset="-122"/>
                <a:cs typeface="Urbanist Light" pitchFamily="34" charset="-120"/>
              </a:rPr>
              <a:t>1 Dag van het </a:t>
            </a:r>
            <a:r>
              <a:rPr lang="en-US" sz="1125" kern="0" spc="8" dirty="0" err="1">
                <a:solidFill>
                  <a:srgbClr val="FFFFFF">
                    <a:alpha val="84000"/>
                  </a:srgbClr>
                </a:solidFill>
                <a:latin typeface="Urbanist Light" pitchFamily="34" charset="0"/>
                <a:ea typeface="Urbanist Light" pitchFamily="34" charset="-122"/>
                <a:cs typeface="Urbanist Light" pitchFamily="34" charset="-120"/>
              </a:rPr>
              <a:t>riet</a:t>
            </a:r>
            <a:endParaRPr lang="en-US" sz="112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933450" y="-866775"/>
            <a:ext cx="2095500" cy="2095500"/>
          </a:xfrm>
          <a:prstGeom prst="rect">
            <a:avLst/>
          </a:prstGeom>
          <a:blipFill>
            <a:blip r:embed="rId3">
              <a:alphaModFix amt="82000"/>
            </a:blip>
            <a:srcRect/>
            <a:stretch>
              <a:fillRect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839450" y="-571500"/>
            <a:ext cx="1952625" cy="1952625"/>
          </a:xfrm>
          <a:prstGeom prst="rect">
            <a:avLst/>
          </a:prstGeom>
          <a:blipFill>
            <a:blip r:embed="rId4">
              <a:alphaModFix amt="98000"/>
            </a:blip>
            <a:srcRect/>
            <a:stretch>
              <a:fillRect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3714750"/>
            <a:ext cx="12192000" cy="3143250"/>
          </a:xfrm>
          <a:prstGeom prst="rect">
            <a:avLst/>
          </a:prstGeom>
          <a:blipFill>
            <a:blip r:embed="rId5"/>
            <a:srcRect/>
            <a:stretch>
              <a:fillRect t="-139971" b="-139971"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400" y="504825"/>
            <a:ext cx="8912543" cy="1123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85833"/>
              </a:lnSpc>
              <a:spcAft>
                <a:spcPts val="1875"/>
              </a:spcAft>
              <a:buNone/>
            </a:pPr>
            <a:r>
              <a:rPr lang="en-US" sz="5000" b="1" kern="0" spc="-127" dirty="0">
                <a:solidFill>
                  <a:srgbClr val="0D2D4E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Riet, braam en pitrus nemen ruimte over</a:t>
            </a:r>
            <a:endParaRPr lang="en-US" sz="5000" dirty="0"/>
          </a:p>
        </p:txBody>
      </p:sp>
      <p:sp>
        <p:nvSpPr>
          <p:cNvPr id="6" name="Text 4"/>
          <p:cNvSpPr/>
          <p:nvPr/>
        </p:nvSpPr>
        <p:spPr>
          <a:xfrm>
            <a:off x="914400" y="2115247"/>
            <a:ext cx="4278630" cy="561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50" kern="0" spc="-11" dirty="0">
                <a:solidFill>
                  <a:srgbClr val="0D2D4E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Deze soorten zijn niet slecht. Ze hebben een functie in het ecosysteem.</a:t>
            </a:r>
            <a:endParaRPr lang="en-US" sz="1650" dirty="0"/>
          </a:p>
        </p:txBody>
      </p:sp>
      <p:sp>
        <p:nvSpPr>
          <p:cNvPr id="7" name="Text 5"/>
          <p:cNvSpPr/>
          <p:nvPr/>
        </p:nvSpPr>
        <p:spPr>
          <a:xfrm>
            <a:off x="5588496" y="2115247"/>
            <a:ext cx="4878705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50" kern="0" spc="-11" dirty="0">
                <a:solidFill>
                  <a:srgbClr val="0D2D4E"/>
                </a:solidFill>
                <a:latin typeface="Urbanist Medium" pitchFamily="34" charset="0"/>
                <a:ea typeface="Urbanist Medium" pitchFamily="34" charset="-122"/>
                <a:cs typeface="Urbanist Medium" pitchFamily="34" charset="-120"/>
              </a:rPr>
              <a:t>Als ze te veel ruimte innemen, gaat dat ten koste van andere soorten en wordt het terrein moeilijker te beheren.</a:t>
            </a:r>
            <a:endParaRPr lang="en-US" sz="1650" dirty="0"/>
          </a:p>
        </p:txBody>
      </p:sp>
      <p:sp>
        <p:nvSpPr>
          <p:cNvPr id="8" name="Text 6"/>
          <p:cNvSpPr/>
          <p:nvPr/>
        </p:nvSpPr>
        <p:spPr>
          <a:xfrm>
            <a:off x="638175" y="5381625"/>
            <a:ext cx="7239000" cy="962025"/>
          </a:xfrm>
          <a:prstGeom prst="rect">
            <a:avLst/>
          </a:prstGeom>
          <a:solidFill>
            <a:srgbClr val="0D2D4E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933450" y="5591175"/>
            <a:ext cx="6310313" cy="561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8333"/>
              </a:lnSpc>
              <a:buNone/>
            </a:pPr>
            <a:r>
              <a:rPr lang="en-US" sz="1650" kern="0" spc="-15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Het bestuur wil hiervoor een goede, grondige en grootschalige aanpak.</a:t>
            </a:r>
            <a:endParaRPr lang="en-US" sz="1650" dirty="0"/>
          </a:p>
        </p:txBody>
      </p:sp>
      <p:sp>
        <p:nvSpPr>
          <p:cNvPr id="10" name="Text 8"/>
          <p:cNvSpPr/>
          <p:nvPr/>
        </p:nvSpPr>
        <p:spPr>
          <a:xfrm>
            <a:off x="228600" y="6267450"/>
            <a:ext cx="333375" cy="333375"/>
          </a:xfrm>
          <a:prstGeom prst="rect">
            <a:avLst/>
          </a:prstGeom>
          <a:blipFill>
            <a:blip r:embed="rId6">
              <a:alphaModFix amt="90000"/>
            </a:blip>
            <a:srcRect/>
            <a:stretch>
              <a:fillRect t="1370" b="1370"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601450" y="6248400"/>
            <a:ext cx="323850" cy="323850"/>
          </a:xfrm>
          <a:prstGeom prst="rect">
            <a:avLst/>
          </a:prstGeom>
          <a:blipFill>
            <a:blip r:embed="rId6">
              <a:alphaModFix amt="90000"/>
            </a:blip>
            <a:srcRect/>
            <a:stretch>
              <a:fillRect t="1370" b="1370"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57200" y="6553200"/>
            <a:ext cx="1185863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83333"/>
              </a:lnSpc>
              <a:buNone/>
            </a:pPr>
            <a:r>
              <a:rPr lang="en-US" sz="1125" kern="0" spc="8" dirty="0">
                <a:solidFill>
                  <a:srgbClr val="FFFFFF">
                    <a:alpha val="84000"/>
                  </a:srgbClr>
                </a:solidFill>
                <a:latin typeface="Urbanist Light" pitchFamily="34" charset="0"/>
                <a:ea typeface="Urbanist Light" pitchFamily="34" charset="-122"/>
                <a:cs typeface="Urbanist Light" pitchFamily="34" charset="-120"/>
              </a:rPr>
              <a:t>2 Dag van het </a:t>
            </a:r>
            <a:r>
              <a:rPr lang="en-US" sz="1125" kern="0" spc="8" dirty="0" err="1">
                <a:solidFill>
                  <a:srgbClr val="FFFFFF">
                    <a:alpha val="84000"/>
                  </a:srgbClr>
                </a:solidFill>
                <a:latin typeface="Urbanist Light" pitchFamily="34" charset="0"/>
                <a:ea typeface="Urbanist Light" pitchFamily="34" charset="-122"/>
                <a:cs typeface="Urbanist Light" pitchFamily="34" charset="-120"/>
              </a:rPr>
              <a:t>riet</a:t>
            </a:r>
            <a:endParaRPr lang="en-US" sz="1125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933450" y="-866775"/>
            <a:ext cx="2095500" cy="2095500"/>
          </a:xfrm>
          <a:prstGeom prst="rect">
            <a:avLst/>
          </a:prstGeom>
          <a:blipFill>
            <a:blip r:embed="rId3">
              <a:alphaModFix amt="82000"/>
            </a:blip>
            <a:srcRect/>
            <a:stretch>
              <a:fillRect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839450" y="-571500"/>
            <a:ext cx="1952625" cy="1952625"/>
          </a:xfrm>
          <a:prstGeom prst="rect">
            <a:avLst/>
          </a:prstGeom>
          <a:blipFill>
            <a:blip r:embed="rId4">
              <a:alphaModFix amt="98000"/>
            </a:blip>
            <a:srcRect/>
            <a:stretch>
              <a:fillRect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228600" y="6267450"/>
            <a:ext cx="333375" cy="333375"/>
          </a:xfrm>
          <a:prstGeom prst="rect">
            <a:avLst/>
          </a:prstGeom>
          <a:blipFill>
            <a:blip r:embed="rId5">
              <a:alphaModFix amt="90000"/>
            </a:blip>
            <a:srcRect/>
            <a:stretch>
              <a:fillRect t="1370" b="1370"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601450" y="6248400"/>
            <a:ext cx="323850" cy="323850"/>
          </a:xfrm>
          <a:prstGeom prst="rect">
            <a:avLst/>
          </a:prstGeom>
          <a:blipFill>
            <a:blip r:embed="rId5">
              <a:alphaModFix amt="90000"/>
            </a:blip>
            <a:srcRect/>
            <a:stretch>
              <a:fillRect t="1370" b="1370"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4400" y="666750"/>
            <a:ext cx="6303645" cy="59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85000"/>
              </a:lnSpc>
              <a:buNone/>
            </a:pPr>
            <a:r>
              <a:rPr lang="en-US" sz="5000" b="1" kern="0" spc="-150" dirty="0">
                <a:solidFill>
                  <a:srgbClr val="0D2D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Dominantie is een optelsom van omstandigheden</a:t>
            </a:r>
            <a:endParaRPr lang="en-US" sz="5000" dirty="0"/>
          </a:p>
        </p:txBody>
      </p:sp>
      <p:sp>
        <p:nvSpPr>
          <p:cNvPr id="7" name="Text 5"/>
          <p:cNvSpPr/>
          <p:nvPr/>
        </p:nvSpPr>
        <p:spPr>
          <a:xfrm>
            <a:off x="8026301" y="1276350"/>
            <a:ext cx="3117949" cy="19050"/>
          </a:xfrm>
          <a:prstGeom prst="rect">
            <a:avLst/>
          </a:prstGeom>
          <a:solidFill>
            <a:srgbClr val="B8D9F0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502551" y="819150"/>
            <a:ext cx="664845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83333"/>
              </a:lnSpc>
              <a:buNone/>
            </a:pPr>
            <a:r>
              <a:rPr lang="en-US" sz="2100" b="1" dirty="0">
                <a:solidFill>
                  <a:srgbClr val="0D2D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Licht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8026301" y="809625"/>
            <a:ext cx="323850" cy="323850"/>
          </a:xfrm>
          <a:prstGeom prst="ellipse">
            <a:avLst/>
          </a:prstGeom>
          <a:solidFill>
            <a:srgbClr val="B8D9F0">
              <a:alpha val="65000"/>
            </a:srgbClr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026301" y="809625"/>
            <a:ext cx="340043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83333"/>
              </a:lnSpc>
              <a:buNone/>
            </a:pPr>
            <a:r>
              <a:rPr lang="en-US" sz="1275" b="1" dirty="0">
                <a:solidFill>
                  <a:srgbClr val="0D2D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275" dirty="0"/>
          </a:p>
        </p:txBody>
      </p:sp>
      <p:sp>
        <p:nvSpPr>
          <p:cNvPr id="11" name="Text 9"/>
          <p:cNvSpPr/>
          <p:nvPr/>
        </p:nvSpPr>
        <p:spPr>
          <a:xfrm>
            <a:off x="8026301" y="1914525"/>
            <a:ext cx="3117949" cy="19050"/>
          </a:xfrm>
          <a:prstGeom prst="rect">
            <a:avLst/>
          </a:prstGeom>
          <a:solidFill>
            <a:srgbClr val="B8D9F0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502551" y="1457325"/>
            <a:ext cx="760095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83333"/>
              </a:lnSpc>
              <a:buNone/>
            </a:pPr>
            <a:r>
              <a:rPr lang="en-US" sz="2100" b="1" dirty="0">
                <a:solidFill>
                  <a:srgbClr val="0D2D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Water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8026301" y="1447800"/>
            <a:ext cx="323850" cy="323850"/>
          </a:xfrm>
          <a:prstGeom prst="ellipse">
            <a:avLst/>
          </a:prstGeom>
          <a:solidFill>
            <a:srgbClr val="B8D9F0">
              <a:alpha val="65000"/>
            </a:srgbClr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8026301" y="1447800"/>
            <a:ext cx="340043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83333"/>
              </a:lnSpc>
              <a:buNone/>
            </a:pPr>
            <a:r>
              <a:rPr lang="en-US" sz="1275" b="1" dirty="0">
                <a:solidFill>
                  <a:srgbClr val="0D2D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75" dirty="0"/>
          </a:p>
        </p:txBody>
      </p:sp>
      <p:sp>
        <p:nvSpPr>
          <p:cNvPr id="15" name="Text 13"/>
          <p:cNvSpPr/>
          <p:nvPr/>
        </p:nvSpPr>
        <p:spPr>
          <a:xfrm>
            <a:off x="8026301" y="2552700"/>
            <a:ext cx="3117949" cy="19050"/>
          </a:xfrm>
          <a:prstGeom prst="rect">
            <a:avLst/>
          </a:prstGeom>
          <a:solidFill>
            <a:srgbClr val="B8D9F0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8502551" y="2095500"/>
            <a:ext cx="1064895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83333"/>
              </a:lnSpc>
              <a:buNone/>
            </a:pPr>
            <a:r>
              <a:rPr lang="en-US" sz="2100" b="1" dirty="0">
                <a:solidFill>
                  <a:srgbClr val="0D2D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Voeding</a:t>
            </a:r>
            <a:endParaRPr lang="en-US" sz="2100" dirty="0"/>
          </a:p>
        </p:txBody>
      </p:sp>
      <p:sp>
        <p:nvSpPr>
          <p:cNvPr id="17" name="Text 15"/>
          <p:cNvSpPr/>
          <p:nvPr/>
        </p:nvSpPr>
        <p:spPr>
          <a:xfrm>
            <a:off x="8026301" y="2085975"/>
            <a:ext cx="323850" cy="323850"/>
          </a:xfrm>
          <a:prstGeom prst="ellipse">
            <a:avLst/>
          </a:prstGeom>
          <a:solidFill>
            <a:srgbClr val="B8D9F0">
              <a:alpha val="65000"/>
            </a:srgbClr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8026301" y="2085975"/>
            <a:ext cx="340043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83333"/>
              </a:lnSpc>
              <a:buNone/>
            </a:pPr>
            <a:r>
              <a:rPr lang="en-US" sz="1275" b="1" dirty="0">
                <a:solidFill>
                  <a:srgbClr val="0D2D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75" dirty="0"/>
          </a:p>
        </p:txBody>
      </p:sp>
      <p:sp>
        <p:nvSpPr>
          <p:cNvPr id="19" name="Text 17"/>
          <p:cNvSpPr/>
          <p:nvPr/>
        </p:nvSpPr>
        <p:spPr>
          <a:xfrm>
            <a:off x="8026301" y="3190875"/>
            <a:ext cx="3117949" cy="19050"/>
          </a:xfrm>
          <a:prstGeom prst="rect">
            <a:avLst/>
          </a:prstGeom>
          <a:solidFill>
            <a:srgbClr val="B8D9F0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8502551" y="2733675"/>
            <a:ext cx="1350645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83333"/>
              </a:lnSpc>
              <a:buNone/>
            </a:pPr>
            <a:r>
              <a:rPr lang="en-US" sz="2100" b="1" dirty="0">
                <a:solidFill>
                  <a:srgbClr val="0D2D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Verstoring</a:t>
            </a:r>
            <a:endParaRPr lang="en-US" sz="2100" dirty="0"/>
          </a:p>
        </p:txBody>
      </p:sp>
      <p:sp>
        <p:nvSpPr>
          <p:cNvPr id="21" name="Text 19"/>
          <p:cNvSpPr/>
          <p:nvPr/>
        </p:nvSpPr>
        <p:spPr>
          <a:xfrm>
            <a:off x="8026301" y="2724150"/>
            <a:ext cx="323850" cy="323850"/>
          </a:xfrm>
          <a:prstGeom prst="ellipse">
            <a:avLst/>
          </a:prstGeom>
          <a:solidFill>
            <a:srgbClr val="B8D9F0">
              <a:alpha val="65000"/>
            </a:srgbClr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8026301" y="2724150"/>
            <a:ext cx="340043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83333"/>
              </a:lnSpc>
              <a:buNone/>
            </a:pPr>
            <a:r>
              <a:rPr lang="en-US" sz="1275" b="1" dirty="0">
                <a:solidFill>
                  <a:srgbClr val="0D2D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75" dirty="0"/>
          </a:p>
        </p:txBody>
      </p:sp>
      <p:sp>
        <p:nvSpPr>
          <p:cNvPr id="23" name="Text 21"/>
          <p:cNvSpPr/>
          <p:nvPr/>
        </p:nvSpPr>
        <p:spPr>
          <a:xfrm>
            <a:off x="8502551" y="3381375"/>
            <a:ext cx="931545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83333"/>
              </a:lnSpc>
              <a:buNone/>
            </a:pPr>
            <a:r>
              <a:rPr lang="en-US" sz="2100" b="1" dirty="0">
                <a:solidFill>
                  <a:srgbClr val="0D2D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Beheer</a:t>
            </a:r>
            <a:endParaRPr lang="en-US" sz="2100" dirty="0"/>
          </a:p>
        </p:txBody>
      </p:sp>
      <p:sp>
        <p:nvSpPr>
          <p:cNvPr id="24" name="Text 22"/>
          <p:cNvSpPr/>
          <p:nvPr/>
        </p:nvSpPr>
        <p:spPr>
          <a:xfrm>
            <a:off x="8026301" y="3371850"/>
            <a:ext cx="323850" cy="323850"/>
          </a:xfrm>
          <a:prstGeom prst="ellipse">
            <a:avLst/>
          </a:prstGeom>
          <a:solidFill>
            <a:srgbClr val="B8D9F0">
              <a:alpha val="65000"/>
            </a:srgbClr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8026301" y="3371850"/>
            <a:ext cx="340043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83333"/>
              </a:lnSpc>
              <a:buNone/>
            </a:pPr>
            <a:r>
              <a:rPr lang="en-US" sz="1275" b="1" dirty="0">
                <a:solidFill>
                  <a:srgbClr val="0D2D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75" dirty="0"/>
          </a:p>
        </p:txBody>
      </p:sp>
      <p:sp>
        <p:nvSpPr>
          <p:cNvPr id="26" name="Text 24"/>
          <p:cNvSpPr/>
          <p:nvPr/>
        </p:nvSpPr>
        <p:spPr>
          <a:xfrm>
            <a:off x="8026301" y="4219575"/>
            <a:ext cx="3117949" cy="28575"/>
          </a:xfrm>
          <a:prstGeom prst="rect">
            <a:avLst/>
          </a:prstGeom>
          <a:solidFill>
            <a:srgbClr val="0D2D4E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8026301" y="4438650"/>
            <a:ext cx="3145155" cy="809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6667"/>
              </a:lnSpc>
              <a:spcAft>
                <a:spcPts val="1500"/>
              </a:spcAft>
              <a:buNone/>
            </a:pPr>
            <a:r>
              <a:rPr lang="en-US" sz="1650" b="1" dirty="0">
                <a:solidFill>
                  <a:srgbClr val="0D2D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Dominantie ontstaat niet zomaar. Het is het resultaat van deze omstandigheden.</a:t>
            </a:r>
            <a:endParaRPr lang="en-US" sz="1650" dirty="0"/>
          </a:p>
        </p:txBody>
      </p:sp>
      <p:sp>
        <p:nvSpPr>
          <p:cNvPr id="28" name="Text 26"/>
          <p:cNvSpPr/>
          <p:nvPr/>
        </p:nvSpPr>
        <p:spPr>
          <a:xfrm>
            <a:off x="8026301" y="5433715"/>
            <a:ext cx="3145155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6667"/>
              </a:lnSpc>
              <a:spcAft>
                <a:spcPts val="1500"/>
              </a:spcAft>
              <a:buNone/>
            </a:pPr>
            <a:r>
              <a:rPr lang="en-US" sz="1650" b="1" dirty="0">
                <a:solidFill>
                  <a:srgbClr val="0D2D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Wie dat begrijpt, kan keuzes maken die werken in het veld.</a:t>
            </a:r>
            <a:endParaRPr lang="en-US" sz="1650" dirty="0"/>
          </a:p>
        </p:txBody>
      </p:sp>
      <p:sp>
        <p:nvSpPr>
          <p:cNvPr id="29" name="Text 27"/>
          <p:cNvSpPr/>
          <p:nvPr/>
        </p:nvSpPr>
        <p:spPr>
          <a:xfrm>
            <a:off x="8026301" y="6160591"/>
            <a:ext cx="314325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6667"/>
              </a:lnSpc>
              <a:buNone/>
            </a:pPr>
            <a:r>
              <a:rPr lang="en-US" sz="1500" b="1" dirty="0">
                <a:solidFill>
                  <a:srgbClr val="3A8F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deze presentatie richten we ons op riet.</a:t>
            </a:r>
            <a:endParaRPr lang="en-US" sz="1500" dirty="0"/>
          </a:p>
        </p:txBody>
      </p:sp>
      <p:sp>
        <p:nvSpPr>
          <p:cNvPr id="30" name="Text 28"/>
          <p:cNvSpPr/>
          <p:nvPr/>
        </p:nvSpPr>
        <p:spPr>
          <a:xfrm>
            <a:off x="457200" y="6553200"/>
            <a:ext cx="1223963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83333"/>
              </a:lnSpc>
              <a:buNone/>
            </a:pPr>
            <a:r>
              <a:rPr lang="en-US" sz="1125" kern="0" spc="8" dirty="0">
                <a:solidFill>
                  <a:srgbClr val="0D2D4E">
                    <a:alpha val="6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Dag van het </a:t>
            </a:r>
            <a:r>
              <a:rPr lang="en-US" sz="1125" kern="0" spc="8" dirty="0" err="1">
                <a:solidFill>
                  <a:srgbClr val="0D2D4E">
                    <a:alpha val="6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riet</a:t>
            </a:r>
            <a:endParaRPr lang="en-US" sz="112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762000" y="-714375"/>
            <a:ext cx="1762125" cy="1762125"/>
          </a:xfrm>
          <a:prstGeom prst="rect">
            <a:avLst/>
          </a:prstGeom>
          <a:blipFill>
            <a:blip r:embed="rId3">
              <a:alphaModFix amt="80000"/>
            </a:blip>
            <a:srcRect/>
            <a:stretch>
              <a:fillRect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-77769"/>
            <a:ext cx="7524750" cy="6935769"/>
          </a:xfrm>
          <a:prstGeom prst="rect">
            <a:avLst/>
          </a:prstGeom>
          <a:blipFill>
            <a:blip r:embed="rId4"/>
            <a:srcRect/>
            <a:stretch>
              <a:fillRect l="-55704" r="-55704"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524750" y="0"/>
            <a:ext cx="466725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039100" y="609600"/>
            <a:ext cx="3495675" cy="14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86667"/>
              </a:lnSpc>
              <a:spcAft>
                <a:spcPts val="2700"/>
              </a:spcAft>
              <a:buNone/>
            </a:pPr>
            <a:r>
              <a:rPr lang="en-US" sz="3750" b="1" kern="0" spc="-105" dirty="0">
                <a:solidFill>
                  <a:srgbClr val="0D2D4E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Riet vult open plekken razendsnel</a:t>
            </a:r>
            <a:endParaRPr lang="en-US" sz="3750" dirty="0"/>
          </a:p>
        </p:txBody>
      </p:sp>
      <p:sp>
        <p:nvSpPr>
          <p:cNvPr id="7" name="Text 5"/>
          <p:cNvSpPr/>
          <p:nvPr/>
        </p:nvSpPr>
        <p:spPr>
          <a:xfrm>
            <a:off x="8039100" y="2438400"/>
            <a:ext cx="347091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spcAft>
                <a:spcPts val="2100"/>
              </a:spcAft>
              <a:buNone/>
            </a:pPr>
            <a:r>
              <a:rPr lang="en-US" sz="1800" dirty="0">
                <a:solidFill>
                  <a:srgbClr val="0D2D4E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Riet is een </a:t>
            </a:r>
            <a:r>
              <a:rPr lang="en-US" sz="1800" dirty="0" err="1">
                <a:solidFill>
                  <a:srgbClr val="0D2D4E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indrukwekkende</a:t>
            </a:r>
            <a:r>
              <a:rPr lang="en-US" sz="1800" dirty="0">
                <a:solidFill>
                  <a:srgbClr val="0D2D4E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 </a:t>
            </a:r>
            <a:r>
              <a:rPr lang="en-US" sz="1800" dirty="0" err="1">
                <a:solidFill>
                  <a:srgbClr val="0D2D4E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soort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039100" y="2990850"/>
            <a:ext cx="3448050" cy="19050"/>
          </a:xfrm>
          <a:prstGeom prst="rect">
            <a:avLst/>
          </a:prstGeom>
          <a:solidFill>
            <a:srgbClr val="B8D9F0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039100" y="3651052"/>
            <a:ext cx="3448050" cy="9525"/>
          </a:xfrm>
          <a:prstGeom prst="rect">
            <a:avLst/>
          </a:prstGeom>
          <a:solidFill>
            <a:srgbClr val="B8D9F0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201025" y="3219450"/>
            <a:ext cx="991552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8333"/>
              </a:lnSpc>
              <a:buNone/>
            </a:pPr>
            <a:r>
              <a:rPr lang="en-US" sz="1575" dirty="0">
                <a:solidFill>
                  <a:srgbClr val="0D2D4E"/>
                </a:solidFill>
                <a:latin typeface="Urbanist Medium" pitchFamily="34" charset="0"/>
                <a:ea typeface="Urbanist Medium" pitchFamily="34" charset="-122"/>
                <a:cs typeface="Urbanist Medium" pitchFamily="34" charset="-120"/>
              </a:rPr>
              <a:t>Groeit snel</a:t>
            </a:r>
            <a:endParaRPr lang="en-US" sz="1575" dirty="0"/>
          </a:p>
        </p:txBody>
      </p:sp>
      <p:sp>
        <p:nvSpPr>
          <p:cNvPr id="11" name="Text 9"/>
          <p:cNvSpPr/>
          <p:nvPr/>
        </p:nvSpPr>
        <p:spPr>
          <a:xfrm>
            <a:off x="8039100" y="4301728"/>
            <a:ext cx="3448050" cy="9525"/>
          </a:xfrm>
          <a:prstGeom prst="rect">
            <a:avLst/>
          </a:prstGeom>
          <a:solidFill>
            <a:srgbClr val="B8D9F0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201025" y="3870127"/>
            <a:ext cx="2610803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8333"/>
              </a:lnSpc>
              <a:buNone/>
            </a:pPr>
            <a:r>
              <a:rPr lang="en-US" sz="1575" dirty="0">
                <a:solidFill>
                  <a:srgbClr val="0D2D4E"/>
                </a:solidFill>
                <a:latin typeface="Urbanist Medium" pitchFamily="34" charset="0"/>
                <a:ea typeface="Urbanist Medium" pitchFamily="34" charset="-122"/>
                <a:cs typeface="Urbanist Medium" pitchFamily="34" charset="-120"/>
              </a:rPr>
              <a:t>Vormt stevige wortelstokken</a:t>
            </a:r>
            <a:endParaRPr lang="en-US" sz="1575" dirty="0"/>
          </a:p>
        </p:txBody>
      </p:sp>
      <p:sp>
        <p:nvSpPr>
          <p:cNvPr id="13" name="Text 11"/>
          <p:cNvSpPr/>
          <p:nvPr/>
        </p:nvSpPr>
        <p:spPr>
          <a:xfrm>
            <a:off x="8039100" y="4952405"/>
            <a:ext cx="3448050" cy="9525"/>
          </a:xfrm>
          <a:prstGeom prst="rect">
            <a:avLst/>
          </a:prstGeom>
          <a:solidFill>
            <a:srgbClr val="B8D9F0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8201025" y="4520803"/>
            <a:ext cx="3029903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8333"/>
              </a:lnSpc>
              <a:buNone/>
            </a:pPr>
            <a:r>
              <a:rPr lang="en-US" sz="1575" dirty="0">
                <a:solidFill>
                  <a:srgbClr val="0D2D4E"/>
                </a:solidFill>
                <a:latin typeface="Urbanist Medium" pitchFamily="34" charset="0"/>
                <a:ea typeface="Urbanist Medium" pitchFamily="34" charset="-122"/>
                <a:cs typeface="Urbanist Medium" pitchFamily="34" charset="-120"/>
              </a:rPr>
              <a:t>Vult open plekken zonder moeite</a:t>
            </a:r>
            <a:endParaRPr lang="en-US" sz="1575" dirty="0"/>
          </a:p>
        </p:txBody>
      </p:sp>
      <p:sp>
        <p:nvSpPr>
          <p:cNvPr id="15" name="Text 13"/>
          <p:cNvSpPr/>
          <p:nvPr/>
        </p:nvSpPr>
        <p:spPr>
          <a:xfrm>
            <a:off x="8039100" y="5295305"/>
            <a:ext cx="3448050" cy="1228130"/>
          </a:xfrm>
          <a:prstGeom prst="rect">
            <a:avLst/>
          </a:prstGeom>
          <a:solidFill>
            <a:srgbClr val="0D2D4E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8267700" y="5504855"/>
            <a:ext cx="3013710" cy="809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8333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 korte tijd krijg je </a:t>
            </a:r>
            <a:r>
              <a:rPr lang="en-US" sz="1800" dirty="0" err="1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een</a:t>
            </a:r>
            <a:r>
              <a:rPr lang="en-US" sz="1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 </a:t>
            </a:r>
            <a:r>
              <a:rPr lang="en-US" sz="1800" dirty="0" err="1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monocultuur</a:t>
            </a:r>
            <a:r>
              <a:rPr lang="en-US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</a:t>
            </a:r>
            <a:r>
              <a:rPr lang="en-US" sz="1800" dirty="0" err="1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n</a:t>
            </a:r>
            <a:r>
              <a:rPr lang="en-US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 j</a:t>
            </a:r>
            <a:r>
              <a:rPr lang="en-US" sz="1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 </a:t>
            </a:r>
            <a:r>
              <a:rPr lang="en-US" sz="1800" dirty="0" err="1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tuin</a:t>
            </a:r>
            <a:r>
              <a:rPr lang="en-US" sz="18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 wordt waardeloos.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228600" y="6267450"/>
            <a:ext cx="333375" cy="333375"/>
          </a:xfrm>
          <a:prstGeom prst="rect">
            <a:avLst/>
          </a:prstGeom>
          <a:blipFill>
            <a:blip r:embed="rId5">
              <a:alphaModFix amt="90000"/>
            </a:blip>
            <a:srcRect/>
            <a:stretch>
              <a:fillRect t="1370" b="1370"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11601450" y="6248400"/>
            <a:ext cx="323850" cy="323850"/>
          </a:xfrm>
          <a:prstGeom prst="rect">
            <a:avLst/>
          </a:prstGeom>
          <a:blipFill>
            <a:blip r:embed="rId5">
              <a:alphaModFix amt="90000"/>
            </a:blip>
            <a:srcRect/>
            <a:stretch>
              <a:fillRect t="1370" b="1370"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57200" y="6553200"/>
            <a:ext cx="1185863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83333"/>
              </a:lnSpc>
              <a:buNone/>
            </a:pPr>
            <a:r>
              <a:rPr lang="en-US" sz="1125" kern="0" spc="8" dirty="0">
                <a:solidFill>
                  <a:srgbClr val="FFFFFF">
                    <a:alpha val="84000"/>
                  </a:srgbClr>
                </a:solidFill>
                <a:latin typeface="Urbanist Light" pitchFamily="34" charset="0"/>
                <a:ea typeface="Urbanist Light" pitchFamily="34" charset="-122"/>
                <a:cs typeface="Urbanist Light" pitchFamily="34" charset="-120"/>
              </a:rPr>
              <a:t>4 Dag van het </a:t>
            </a:r>
            <a:r>
              <a:rPr lang="en-US" sz="1125" kern="0" spc="8" dirty="0" err="1">
                <a:solidFill>
                  <a:srgbClr val="FFFFFF">
                    <a:alpha val="84000"/>
                  </a:srgbClr>
                </a:solidFill>
                <a:latin typeface="Urbanist Light" pitchFamily="34" charset="0"/>
                <a:ea typeface="Urbanist Light" pitchFamily="34" charset="-122"/>
                <a:cs typeface="Urbanist Light" pitchFamily="34" charset="-120"/>
              </a:rPr>
              <a:t>riet</a:t>
            </a:r>
            <a:endParaRPr lang="en-US" sz="1125" dirty="0"/>
          </a:p>
        </p:txBody>
      </p:sp>
      <p:sp>
        <p:nvSpPr>
          <p:cNvPr id="3" name="Text 1"/>
          <p:cNvSpPr/>
          <p:nvPr/>
        </p:nvSpPr>
        <p:spPr>
          <a:xfrm>
            <a:off x="11029950" y="-523875"/>
            <a:ext cx="1714500" cy="1714500"/>
          </a:xfrm>
          <a:prstGeom prst="rect">
            <a:avLst/>
          </a:prstGeom>
          <a:blipFill>
            <a:blip r:embed="rId6">
              <a:alphaModFix amt="95000"/>
            </a:blip>
            <a:srcRect/>
            <a:stretch>
              <a:fillRect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762000" y="-714375"/>
            <a:ext cx="1762125" cy="1762125"/>
          </a:xfrm>
          <a:prstGeom prst="rect">
            <a:avLst/>
          </a:prstGeom>
          <a:blipFill>
            <a:blip r:embed="rId3">
              <a:alphaModFix amt="82000"/>
            </a:blip>
            <a:srcRect/>
            <a:stretch>
              <a:fillRect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029950" y="-523875"/>
            <a:ext cx="1714500" cy="1714500"/>
          </a:xfrm>
          <a:prstGeom prst="rect">
            <a:avLst/>
          </a:prstGeom>
          <a:blipFill>
            <a:blip r:embed="rId4">
              <a:alphaModFix amt="96000"/>
            </a:blip>
            <a:srcRect/>
            <a:stretch>
              <a:fillRect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228600" y="6267450"/>
            <a:ext cx="333375" cy="333375"/>
          </a:xfrm>
          <a:prstGeom prst="rect">
            <a:avLst/>
          </a:prstGeom>
          <a:blipFill>
            <a:blip r:embed="rId5">
              <a:alphaModFix amt="90000"/>
            </a:blip>
            <a:srcRect/>
            <a:stretch>
              <a:fillRect t="1370" b="1370"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601450" y="6248400"/>
            <a:ext cx="323850" cy="323850"/>
          </a:xfrm>
          <a:prstGeom prst="rect">
            <a:avLst/>
          </a:prstGeom>
          <a:blipFill>
            <a:blip r:embed="rId5">
              <a:alphaModFix amt="90000"/>
            </a:blip>
            <a:srcRect/>
            <a:stretch>
              <a:fillRect t="1370" b="1370"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12192000" cy="2333625"/>
          </a:xfrm>
          <a:prstGeom prst="rect">
            <a:avLst/>
          </a:prstGeom>
          <a:blipFill>
            <a:blip r:embed="rId6"/>
            <a:srcRect/>
            <a:stretch>
              <a:fillRect t="-62615" b="-62615"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4400" y="2600325"/>
            <a:ext cx="9567333" cy="561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85833"/>
              </a:lnSpc>
              <a:spcAft>
                <a:spcPts val="1800"/>
              </a:spcAft>
              <a:buNone/>
            </a:pPr>
            <a:r>
              <a:rPr lang="en-US" sz="5000" b="1" kern="0" spc="-127" dirty="0">
                <a:solidFill>
                  <a:srgbClr val="0D2D4E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Riet gedijt op voedsel, licht en rust</a:t>
            </a:r>
            <a:endParaRPr lang="en-US" sz="5000" dirty="0"/>
          </a:p>
        </p:txBody>
      </p:sp>
      <p:sp>
        <p:nvSpPr>
          <p:cNvPr id="8" name="Text 6"/>
          <p:cNvSpPr/>
          <p:nvPr/>
        </p:nvSpPr>
        <p:spPr>
          <a:xfrm>
            <a:off x="914400" y="3388072"/>
            <a:ext cx="3206651" cy="990600"/>
          </a:xfrm>
          <a:prstGeom prst="rect">
            <a:avLst/>
          </a:prstGeom>
          <a:solidFill>
            <a:srgbClr val="F1F7FB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914400" y="3388072"/>
            <a:ext cx="47625" cy="990600"/>
          </a:xfrm>
          <a:prstGeom prst="rect">
            <a:avLst/>
          </a:prstGeom>
          <a:solidFill>
            <a:srgbClr val="3A8FA3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171575" y="3559522"/>
            <a:ext cx="2767013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3333"/>
              </a:lnSpc>
              <a:buNone/>
            </a:pPr>
            <a:r>
              <a:rPr lang="en-US" sz="1875" b="1" kern="0" spc="-30" dirty="0">
                <a:solidFill>
                  <a:srgbClr val="0D2D4E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Voedselrijk water of bodem</a:t>
            </a:r>
            <a:endParaRPr lang="en-US" sz="1875" dirty="0"/>
          </a:p>
        </p:txBody>
      </p:sp>
      <p:sp>
        <p:nvSpPr>
          <p:cNvPr id="11" name="Text 9"/>
          <p:cNvSpPr/>
          <p:nvPr/>
        </p:nvSpPr>
        <p:spPr>
          <a:xfrm>
            <a:off x="4406801" y="3388072"/>
            <a:ext cx="3206800" cy="990600"/>
          </a:xfrm>
          <a:prstGeom prst="rect">
            <a:avLst/>
          </a:prstGeom>
          <a:solidFill>
            <a:srgbClr val="F1F7FB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406801" y="3388072"/>
            <a:ext cx="47625" cy="990600"/>
          </a:xfrm>
          <a:prstGeom prst="rect">
            <a:avLst/>
          </a:prstGeom>
          <a:solidFill>
            <a:srgbClr val="3A8FA3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63976" y="3559522"/>
            <a:ext cx="2767013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3333"/>
              </a:lnSpc>
              <a:buNone/>
            </a:pPr>
            <a:r>
              <a:rPr lang="en-US" sz="1875" b="1" kern="0" spc="-30" dirty="0">
                <a:solidFill>
                  <a:srgbClr val="0D2D4E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Veel licht</a:t>
            </a:r>
            <a:endParaRPr lang="en-US" sz="1875" dirty="0"/>
          </a:p>
        </p:txBody>
      </p:sp>
      <p:sp>
        <p:nvSpPr>
          <p:cNvPr id="14" name="Text 12"/>
          <p:cNvSpPr/>
          <p:nvPr/>
        </p:nvSpPr>
        <p:spPr>
          <a:xfrm>
            <a:off x="7899350" y="3388072"/>
            <a:ext cx="3206651" cy="990600"/>
          </a:xfrm>
          <a:prstGeom prst="rect">
            <a:avLst/>
          </a:prstGeom>
          <a:solidFill>
            <a:srgbClr val="F1F7FB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899350" y="3388072"/>
            <a:ext cx="47625" cy="990600"/>
          </a:xfrm>
          <a:prstGeom prst="rect">
            <a:avLst/>
          </a:prstGeom>
          <a:solidFill>
            <a:srgbClr val="3A8FA3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8156525" y="3559522"/>
            <a:ext cx="2767013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3333"/>
              </a:lnSpc>
              <a:buNone/>
            </a:pPr>
            <a:r>
              <a:rPr lang="en-US" sz="1875" b="1" kern="0" spc="-30" dirty="0">
                <a:solidFill>
                  <a:srgbClr val="0D2D4E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Rust om lange wortelstokken te maken</a:t>
            </a:r>
            <a:endParaRPr lang="en-US" sz="1875" dirty="0"/>
          </a:p>
        </p:txBody>
      </p:sp>
      <p:sp>
        <p:nvSpPr>
          <p:cNvPr id="17" name="Text 15"/>
          <p:cNvSpPr/>
          <p:nvPr/>
        </p:nvSpPr>
        <p:spPr>
          <a:xfrm>
            <a:off x="914400" y="4616797"/>
            <a:ext cx="9810750" cy="9525"/>
          </a:xfrm>
          <a:prstGeom prst="rect">
            <a:avLst/>
          </a:prstGeom>
          <a:solidFill>
            <a:srgbClr val="B8D9F0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914400" y="4797772"/>
            <a:ext cx="4948518" cy="1390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06667"/>
              </a:lnSpc>
              <a:buNone/>
            </a:pPr>
            <a:r>
              <a:rPr lang="en-US" sz="1500" dirty="0">
                <a:solidFill>
                  <a:srgbClr val="0D2D4E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Bij weinig beheer bouwt riet enorme wortelvoorraden op. Die fungeren als energie-opslag. Daarom komt riet keer op keer terug, ook na het maaien.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6329084" y="4797772"/>
            <a:ext cx="4776917" cy="1390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06667"/>
              </a:lnSpc>
              <a:buNone/>
            </a:pPr>
            <a:r>
              <a:rPr lang="en-US" sz="1500" dirty="0">
                <a:solidFill>
                  <a:srgbClr val="0D2D4E"/>
                </a:solidFill>
                <a:latin typeface="Urbanist Medium" pitchFamily="34" charset="0"/>
                <a:ea typeface="Urbanist Medium" pitchFamily="34" charset="-122"/>
                <a:cs typeface="Urbanist Medium" pitchFamily="34" charset="-120"/>
              </a:rPr>
              <a:t>Riet kan tegen droogte én tegen natte voeten. Daarom profiteert het in veel verschillende terreinen.</a:t>
            </a:r>
            <a:br>
              <a:rPr sz="1500" dirty="0"/>
            </a:br>
            <a:r>
              <a:rPr lang="en-US" sz="1500" dirty="0">
                <a:solidFill>
                  <a:srgbClr val="0D2D4E"/>
                </a:solidFill>
                <a:latin typeface="Urbanist Medium" pitchFamily="34" charset="0"/>
                <a:ea typeface="Urbanist Medium" pitchFamily="34" charset="-122"/>
                <a:cs typeface="Urbanist Medium" pitchFamily="34" charset="-120"/>
              </a:rPr>
              <a:t>Riet is welkom, maar niet als het het hele gebied claimt.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457200" y="6553200"/>
            <a:ext cx="1185863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83333"/>
              </a:lnSpc>
              <a:buNone/>
            </a:pPr>
            <a:r>
              <a:rPr lang="en-US" sz="1125" kern="0" spc="8" dirty="0">
                <a:solidFill>
                  <a:srgbClr val="AAB6C0"/>
                </a:solidFill>
                <a:latin typeface="Urbanist Light" pitchFamily="34" charset="0"/>
                <a:ea typeface="Urbanist Light" pitchFamily="34" charset="-122"/>
                <a:cs typeface="Urbanist Light" pitchFamily="34" charset="-120"/>
              </a:rPr>
              <a:t>5 Dag van het </a:t>
            </a:r>
            <a:r>
              <a:rPr lang="en-US" sz="1125" kern="0" spc="8" dirty="0" err="1">
                <a:solidFill>
                  <a:srgbClr val="AAB6C0"/>
                </a:solidFill>
                <a:latin typeface="Urbanist Light" pitchFamily="34" charset="0"/>
                <a:ea typeface="Urbanist Light" pitchFamily="34" charset="-122"/>
                <a:cs typeface="Urbanist Light" pitchFamily="34" charset="-120"/>
              </a:rPr>
              <a:t>riet</a:t>
            </a:r>
            <a:endParaRPr lang="en-US" sz="112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933450" y="-866775"/>
            <a:ext cx="2095500" cy="2095500"/>
          </a:xfrm>
          <a:prstGeom prst="rect">
            <a:avLst/>
          </a:prstGeom>
          <a:blipFill>
            <a:blip r:embed="rId3">
              <a:alphaModFix amt="82000"/>
            </a:blip>
            <a:srcRect/>
            <a:stretch>
              <a:fillRect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839450" y="-571500"/>
            <a:ext cx="1952625" cy="1952625"/>
          </a:xfrm>
          <a:prstGeom prst="rect">
            <a:avLst/>
          </a:prstGeom>
          <a:blipFill>
            <a:blip r:embed="rId4">
              <a:alphaModFix amt="98000"/>
            </a:blip>
            <a:srcRect/>
            <a:stretch>
              <a:fillRect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228600" y="6267450"/>
            <a:ext cx="333375" cy="333375"/>
          </a:xfrm>
          <a:prstGeom prst="rect">
            <a:avLst/>
          </a:prstGeom>
          <a:blipFill>
            <a:blip r:embed="rId5">
              <a:alphaModFix amt="90000"/>
            </a:blip>
            <a:srcRect/>
            <a:stretch>
              <a:fillRect t="1370" b="1370"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601450" y="6248400"/>
            <a:ext cx="323850" cy="323850"/>
          </a:xfrm>
          <a:prstGeom prst="rect">
            <a:avLst/>
          </a:prstGeom>
          <a:blipFill>
            <a:blip r:embed="rId5">
              <a:alphaModFix amt="90000"/>
            </a:blip>
            <a:srcRect/>
            <a:stretch>
              <a:fillRect t="1370" b="1370"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04875" y="552450"/>
            <a:ext cx="10433685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86667"/>
              </a:lnSpc>
              <a:spcAft>
                <a:spcPts val="3300"/>
              </a:spcAft>
              <a:buNone/>
            </a:pPr>
            <a:r>
              <a:rPr lang="en-US" sz="5000" b="1" kern="0" spc="-120" dirty="0">
                <a:solidFill>
                  <a:srgbClr val="0D2D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Eén maaibeurt is niet genoeg</a:t>
            </a:r>
            <a:endParaRPr lang="en-US" sz="5000" dirty="0"/>
          </a:p>
        </p:txBody>
      </p:sp>
      <p:sp>
        <p:nvSpPr>
          <p:cNvPr id="7" name="Text 5"/>
          <p:cNvSpPr/>
          <p:nvPr/>
        </p:nvSpPr>
        <p:spPr>
          <a:xfrm>
            <a:off x="904874" y="1506438"/>
            <a:ext cx="70773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80" b="1" dirty="0" err="1">
                <a:solidFill>
                  <a:srgbClr val="0D2D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Tenminste</a:t>
            </a:r>
            <a:r>
              <a:rPr lang="en-US" sz="1880" b="1" dirty="0">
                <a:solidFill>
                  <a:srgbClr val="0D2D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twee </a:t>
            </a:r>
            <a:r>
              <a:rPr lang="en-US" sz="1880" b="1" dirty="0" err="1">
                <a:solidFill>
                  <a:srgbClr val="0D2D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keer</a:t>
            </a:r>
            <a:r>
              <a:rPr lang="en-US" sz="1880" b="1" dirty="0">
                <a:solidFill>
                  <a:srgbClr val="0D2D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880" b="1" dirty="0" err="1">
                <a:solidFill>
                  <a:srgbClr val="0D2D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</a:t>
            </a:r>
            <a:r>
              <a:rPr lang="en-US" sz="1880" b="1" dirty="0">
                <a:solidFill>
                  <a:srgbClr val="0D2D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880" b="1" dirty="0" err="1">
                <a:solidFill>
                  <a:srgbClr val="0D2D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liefst</a:t>
            </a:r>
            <a:r>
              <a:rPr lang="en-US" sz="1880" b="1" dirty="0">
                <a:solidFill>
                  <a:srgbClr val="0D2D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880" b="1" dirty="0" err="1">
                <a:solidFill>
                  <a:srgbClr val="0D2D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nog</a:t>
            </a:r>
            <a:r>
              <a:rPr lang="en-US" sz="1880" b="1" dirty="0">
                <a:solidFill>
                  <a:srgbClr val="0D2D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880" b="1" dirty="0" err="1">
                <a:solidFill>
                  <a:srgbClr val="0D2D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vaker</a:t>
            </a:r>
            <a:r>
              <a:rPr lang="en-US" sz="1880" b="1" dirty="0">
                <a:solidFill>
                  <a:srgbClr val="0D2D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per </a:t>
            </a:r>
            <a:r>
              <a:rPr lang="en-US" sz="1880" b="1" dirty="0" err="1">
                <a:solidFill>
                  <a:srgbClr val="0D2D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jaar</a:t>
            </a:r>
            <a:r>
              <a:rPr lang="en-US" sz="1880" b="1" dirty="0">
                <a:solidFill>
                  <a:srgbClr val="0D2D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880" b="1" dirty="0" err="1">
                <a:solidFill>
                  <a:srgbClr val="0D2D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maaien</a:t>
            </a:r>
            <a:r>
              <a:rPr lang="en-US" sz="1880" b="1" dirty="0">
                <a:solidFill>
                  <a:srgbClr val="0D2D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880" b="1" dirty="0"/>
          </a:p>
        </p:txBody>
      </p:sp>
      <p:sp>
        <p:nvSpPr>
          <p:cNvPr id="8" name="Text 6"/>
          <p:cNvSpPr/>
          <p:nvPr/>
        </p:nvSpPr>
        <p:spPr>
          <a:xfrm>
            <a:off x="904875" y="2344638"/>
            <a:ext cx="876300" cy="66675"/>
          </a:xfrm>
          <a:prstGeom prst="rect">
            <a:avLst/>
          </a:prstGeom>
          <a:solidFill>
            <a:srgbClr val="B8D9F0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904875" y="2639913"/>
            <a:ext cx="7834313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333"/>
              </a:lnSpc>
              <a:buNone/>
            </a:pPr>
            <a:r>
              <a:rPr lang="en-US" sz="1875" b="1" dirty="0">
                <a:solidFill>
                  <a:srgbClr val="0D2D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aanpak vraagt herhaling en timing: maai op momenten waarop riet veel energie verbruikt. Zo put je de wortelvoorraad uit.</a:t>
            </a:r>
            <a:endParaRPr lang="en-US" sz="1875" dirty="0"/>
          </a:p>
        </p:txBody>
      </p:sp>
      <p:sp>
        <p:nvSpPr>
          <p:cNvPr id="10" name="Text 8"/>
          <p:cNvSpPr/>
          <p:nvPr/>
        </p:nvSpPr>
        <p:spPr>
          <a:xfrm>
            <a:off x="904875" y="4983510"/>
            <a:ext cx="4513159" cy="664815"/>
          </a:xfrm>
          <a:prstGeom prst="rect">
            <a:avLst/>
          </a:prstGeom>
          <a:solidFill>
            <a:srgbClr val="0D2D4E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81100" y="5164485"/>
            <a:ext cx="3818190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1667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Daarom: Dag van het </a:t>
            </a:r>
            <a:r>
              <a:rPr lang="en-US" sz="2100" b="1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riet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57200" y="6553200"/>
            <a:ext cx="1223963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83333"/>
              </a:lnSpc>
              <a:buNone/>
            </a:pPr>
            <a:r>
              <a:rPr lang="en-US" sz="1125" kern="0" spc="8" dirty="0">
                <a:solidFill>
                  <a:srgbClr val="0D2D4E">
                    <a:alpha val="6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Dag van het </a:t>
            </a:r>
            <a:r>
              <a:rPr lang="en-US" sz="1125" kern="0" spc="8" dirty="0" err="1">
                <a:solidFill>
                  <a:srgbClr val="0D2D4E">
                    <a:alpha val="6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riet</a:t>
            </a:r>
            <a:endParaRPr lang="en-US" sz="112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5286375" cy="6857999"/>
          </a:xfrm>
          <a:prstGeom prst="rect">
            <a:avLst/>
          </a:prstGeom>
          <a:blipFill>
            <a:blip r:embed="rId3"/>
            <a:srcRect/>
            <a:stretch>
              <a:fillRect l="-16220" t="-3896" r="-16220"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1950" y="5848796"/>
            <a:ext cx="2952750" cy="513904"/>
          </a:xfrm>
          <a:prstGeom prst="rect">
            <a:avLst/>
          </a:prstGeom>
          <a:solidFill>
            <a:srgbClr val="0D2D4E">
              <a:alpha val="92000"/>
            </a:srgbClr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2925" y="6001196"/>
            <a:ext cx="260794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1667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Urbanist Medium" pitchFamily="34" charset="0"/>
                <a:ea typeface="Urbanist Medium" pitchFamily="34" charset="-122"/>
                <a:cs typeface="Urbanist Medium" pitchFamily="34" charset="-120"/>
              </a:rPr>
              <a:t>Herhaling maakt het verschil.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-876300" y="-819150"/>
            <a:ext cx="1952625" cy="1952625"/>
          </a:xfrm>
          <a:prstGeom prst="rect">
            <a:avLst/>
          </a:prstGeom>
          <a:blipFill>
            <a:blip r:embed="rId4">
              <a:alphaModFix amt="82000"/>
            </a:blip>
            <a:srcRect/>
            <a:stretch>
              <a:fillRect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029950" y="-523875"/>
            <a:ext cx="1714500" cy="1714500"/>
          </a:xfrm>
          <a:prstGeom prst="rect">
            <a:avLst/>
          </a:prstGeom>
          <a:blipFill>
            <a:blip r:embed="rId5">
              <a:alphaModFix amt="98000"/>
            </a:blip>
            <a:srcRect/>
            <a:stretch>
              <a:fillRect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228600" y="6267450"/>
            <a:ext cx="333375" cy="333375"/>
          </a:xfrm>
          <a:prstGeom prst="rect">
            <a:avLst/>
          </a:prstGeom>
          <a:blipFill>
            <a:blip r:embed="rId6">
              <a:alphaModFix amt="90000"/>
            </a:blip>
            <a:srcRect/>
            <a:stretch>
              <a:fillRect t="1370" b="1370"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1601450" y="6248400"/>
            <a:ext cx="323850" cy="323850"/>
          </a:xfrm>
          <a:prstGeom prst="rect">
            <a:avLst/>
          </a:prstGeom>
          <a:blipFill>
            <a:blip r:embed="rId6">
              <a:alphaModFix amt="90000"/>
            </a:blip>
            <a:srcRect/>
            <a:stretch>
              <a:fillRect t="1370" b="1370"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953125" y="571500"/>
            <a:ext cx="5006340" cy="1095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85000"/>
              </a:lnSpc>
              <a:spcAft>
                <a:spcPts val="2700"/>
              </a:spcAft>
              <a:buNone/>
            </a:pPr>
            <a:r>
              <a:rPr lang="en-US" sz="5000" b="1" kern="0" spc="-127" dirty="0">
                <a:solidFill>
                  <a:srgbClr val="0D2D4E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Blijf maaien, </a:t>
            </a:r>
            <a:br>
              <a:rPr lang="en-US" sz="5000" b="1" kern="0" spc="-127" dirty="0">
                <a:solidFill>
                  <a:srgbClr val="0D2D4E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</a:br>
            <a:r>
              <a:rPr lang="en-US" sz="5000" b="1" kern="0" spc="-127" dirty="0" err="1">
                <a:solidFill>
                  <a:srgbClr val="0D2D4E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voer</a:t>
            </a:r>
            <a:r>
              <a:rPr lang="en-US" sz="5000" b="1" kern="0" spc="-127" dirty="0">
                <a:solidFill>
                  <a:srgbClr val="0D2D4E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 alles af</a:t>
            </a:r>
            <a:endParaRPr lang="en-US" sz="5000" dirty="0"/>
          </a:p>
        </p:txBody>
      </p:sp>
      <p:sp>
        <p:nvSpPr>
          <p:cNvPr id="10" name="Text 8"/>
          <p:cNvSpPr/>
          <p:nvPr/>
        </p:nvSpPr>
        <p:spPr>
          <a:xfrm>
            <a:off x="5953125" y="2290201"/>
            <a:ext cx="47625" cy="533400"/>
          </a:xfrm>
          <a:prstGeom prst="rect">
            <a:avLst/>
          </a:prstGeom>
          <a:solidFill>
            <a:srgbClr val="3A8FA3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191250" y="2290201"/>
            <a:ext cx="464248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3333"/>
              </a:lnSpc>
              <a:spcAft>
                <a:spcPts val="375"/>
              </a:spcAft>
              <a:buNone/>
            </a:pPr>
            <a:r>
              <a:rPr lang="en-US" sz="1800" b="1" dirty="0">
                <a:solidFill>
                  <a:srgbClr val="0D2D4E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Werk in zones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6191250" y="2593810"/>
            <a:ext cx="4637722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833"/>
              </a:lnSpc>
              <a:buNone/>
            </a:pPr>
            <a:r>
              <a:rPr lang="en-US" sz="1425" dirty="0">
                <a:solidFill>
                  <a:srgbClr val="0D2D4E"/>
                </a:solidFill>
                <a:latin typeface="Urbanist Medium" pitchFamily="34" charset="0"/>
                <a:ea typeface="Urbanist Medium" pitchFamily="34" charset="-122"/>
                <a:cs typeface="Urbanist Medium" pitchFamily="34" charset="-120"/>
              </a:rPr>
              <a:t>Put de wortelvoorraad uit.</a:t>
            </a:r>
            <a:endParaRPr lang="en-US" sz="1425" dirty="0"/>
          </a:p>
        </p:txBody>
      </p:sp>
      <p:sp>
        <p:nvSpPr>
          <p:cNvPr id="13" name="Text 11"/>
          <p:cNvSpPr/>
          <p:nvPr/>
        </p:nvSpPr>
        <p:spPr>
          <a:xfrm>
            <a:off x="5953125" y="3163779"/>
            <a:ext cx="47625" cy="763191"/>
          </a:xfrm>
          <a:prstGeom prst="rect">
            <a:avLst/>
          </a:prstGeom>
          <a:solidFill>
            <a:srgbClr val="3A8FA3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6191250" y="3163779"/>
            <a:ext cx="464248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3333"/>
              </a:lnSpc>
              <a:spcAft>
                <a:spcPts val="375"/>
              </a:spcAft>
              <a:buNone/>
            </a:pPr>
            <a:r>
              <a:rPr lang="en-US" sz="1800" b="1" dirty="0">
                <a:solidFill>
                  <a:srgbClr val="0D2D4E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Voer maaisel altijd af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6191250" y="3467388"/>
            <a:ext cx="4637722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833"/>
              </a:lnSpc>
              <a:buNone/>
            </a:pPr>
            <a:r>
              <a:rPr lang="en-US" sz="1425" dirty="0">
                <a:solidFill>
                  <a:srgbClr val="0D2D4E"/>
                </a:solidFill>
                <a:latin typeface="Urbanist Medium" pitchFamily="34" charset="0"/>
                <a:ea typeface="Urbanist Medium" pitchFamily="34" charset="-122"/>
                <a:cs typeface="Urbanist Medium" pitchFamily="34" charset="-120"/>
              </a:rPr>
              <a:t>Dit is essentieel: maaisel laten liggen voedt het riet juist en verstikt andere planten.</a:t>
            </a:r>
            <a:endParaRPr lang="en-US" sz="1425" dirty="0"/>
          </a:p>
        </p:txBody>
      </p:sp>
      <p:sp>
        <p:nvSpPr>
          <p:cNvPr id="16" name="Text 14"/>
          <p:cNvSpPr/>
          <p:nvPr/>
        </p:nvSpPr>
        <p:spPr>
          <a:xfrm>
            <a:off x="5953125" y="4343348"/>
            <a:ext cx="47625" cy="533400"/>
          </a:xfrm>
          <a:prstGeom prst="rect">
            <a:avLst/>
          </a:prstGeom>
          <a:solidFill>
            <a:srgbClr val="3A8FA3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6191250" y="4343348"/>
            <a:ext cx="464248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3333"/>
              </a:lnSpc>
              <a:spcAft>
                <a:spcPts val="375"/>
              </a:spcAft>
              <a:buNone/>
            </a:pPr>
            <a:r>
              <a:rPr lang="en-US" sz="1800" b="1" dirty="0">
                <a:solidFill>
                  <a:srgbClr val="0D2D4E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Maai natte plekken bij laag water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6191250" y="4646958"/>
            <a:ext cx="4637722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833"/>
              </a:lnSpc>
              <a:buNone/>
            </a:pPr>
            <a:r>
              <a:rPr lang="en-US" sz="1425" dirty="0">
                <a:solidFill>
                  <a:srgbClr val="0D2D4E"/>
                </a:solidFill>
                <a:latin typeface="Urbanist Medium" pitchFamily="34" charset="0"/>
                <a:ea typeface="Urbanist Medium" pitchFamily="34" charset="-122"/>
                <a:cs typeface="Urbanist Medium" pitchFamily="34" charset="-120"/>
              </a:rPr>
              <a:t>Maai zo dicht mogelijk bij de wortel.</a:t>
            </a:r>
            <a:endParaRPr lang="en-US" sz="1425" dirty="0"/>
          </a:p>
        </p:txBody>
      </p:sp>
      <p:sp>
        <p:nvSpPr>
          <p:cNvPr id="19" name="Text 17"/>
          <p:cNvSpPr/>
          <p:nvPr/>
        </p:nvSpPr>
        <p:spPr>
          <a:xfrm>
            <a:off x="5953125" y="5306736"/>
            <a:ext cx="4857750" cy="838795"/>
          </a:xfrm>
          <a:prstGeom prst="rect">
            <a:avLst/>
          </a:prstGeom>
          <a:solidFill>
            <a:srgbClr val="0D2D4E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6162675" y="5478186"/>
            <a:ext cx="4458653" cy="504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3333"/>
              </a:lnSpc>
              <a:spcBef>
                <a:spcPts val="2100"/>
              </a:spcBef>
              <a:buNone/>
            </a:pPr>
            <a:r>
              <a:rPr lang="en-US" sz="1575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Onder water maaien laat de overgebleven stengels vollopen en afsterven.</a:t>
            </a:r>
            <a:endParaRPr lang="en-US" sz="1575" dirty="0"/>
          </a:p>
        </p:txBody>
      </p:sp>
      <p:sp>
        <p:nvSpPr>
          <p:cNvPr id="21" name="Text 19"/>
          <p:cNvSpPr/>
          <p:nvPr/>
        </p:nvSpPr>
        <p:spPr>
          <a:xfrm>
            <a:off x="457200" y="6553200"/>
            <a:ext cx="1185863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83333"/>
              </a:lnSpc>
              <a:buNone/>
            </a:pPr>
            <a:r>
              <a:rPr lang="en-US" sz="1125" kern="0" spc="8" dirty="0">
                <a:solidFill>
                  <a:srgbClr val="FFFFFF">
                    <a:alpha val="84000"/>
                  </a:srgbClr>
                </a:solidFill>
                <a:latin typeface="Urbanist Light" pitchFamily="34" charset="0"/>
                <a:ea typeface="Urbanist Light" pitchFamily="34" charset="-122"/>
                <a:cs typeface="Urbanist Light" pitchFamily="34" charset="-120"/>
              </a:rPr>
              <a:t>7 Dag van het </a:t>
            </a:r>
            <a:r>
              <a:rPr lang="en-US" sz="1125" kern="0" spc="8" dirty="0" err="1">
                <a:solidFill>
                  <a:srgbClr val="FFFFFF">
                    <a:alpha val="84000"/>
                  </a:srgbClr>
                </a:solidFill>
                <a:latin typeface="Urbanist Light" pitchFamily="34" charset="0"/>
                <a:ea typeface="Urbanist Light" pitchFamily="34" charset="-122"/>
                <a:cs typeface="Urbanist Light" pitchFamily="34" charset="-120"/>
              </a:rPr>
              <a:t>riet</a:t>
            </a:r>
            <a:endParaRPr lang="en-US" sz="112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17"/>
          <p:cNvSpPr/>
          <p:nvPr/>
        </p:nvSpPr>
        <p:spPr>
          <a:xfrm>
            <a:off x="5308775" y="966430"/>
            <a:ext cx="4714875" cy="3857625"/>
          </a:xfrm>
          <a:prstGeom prst="rect">
            <a:avLst/>
          </a:prstGeom>
          <a:blipFill>
            <a:blip r:embed="rId3"/>
            <a:srcRect/>
            <a:stretch>
              <a:fillRect t="-3248" b="-3248"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" name="Text 0"/>
          <p:cNvSpPr/>
          <p:nvPr/>
        </p:nvSpPr>
        <p:spPr>
          <a:xfrm>
            <a:off x="-762000" y="-714375"/>
            <a:ext cx="1762125" cy="1762125"/>
          </a:xfrm>
          <a:prstGeom prst="rect">
            <a:avLst/>
          </a:prstGeom>
          <a:blipFill>
            <a:blip r:embed="rId4">
              <a:alphaModFix amt="80000"/>
            </a:blip>
            <a:srcRect/>
            <a:stretch>
              <a:fillRect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029950" y="-523875"/>
            <a:ext cx="1714500" cy="1714500"/>
          </a:xfrm>
          <a:prstGeom prst="rect">
            <a:avLst/>
          </a:prstGeom>
          <a:blipFill>
            <a:blip r:embed="rId5">
              <a:alphaModFix amt="95000"/>
            </a:blip>
            <a:srcRect/>
            <a:stretch>
              <a:fillRect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228600" y="6267450"/>
            <a:ext cx="333375" cy="333375"/>
          </a:xfrm>
          <a:prstGeom prst="rect">
            <a:avLst/>
          </a:prstGeom>
          <a:blipFill>
            <a:blip r:embed="rId6">
              <a:alphaModFix amt="90000"/>
            </a:blip>
            <a:srcRect/>
            <a:stretch>
              <a:fillRect t="1370" b="1370"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601450" y="6248400"/>
            <a:ext cx="323850" cy="323850"/>
          </a:xfrm>
          <a:prstGeom prst="rect">
            <a:avLst/>
          </a:prstGeom>
          <a:blipFill>
            <a:blip r:embed="rId6">
              <a:alphaModFix amt="90000"/>
            </a:blip>
            <a:srcRect/>
            <a:stretch>
              <a:fillRect t="1370" b="1370"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4400" y="590550"/>
            <a:ext cx="7239000" cy="1476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85833"/>
              </a:lnSpc>
              <a:spcAft>
                <a:spcPts val="2550"/>
              </a:spcAft>
              <a:buNone/>
            </a:pPr>
            <a:r>
              <a:rPr lang="en-US" sz="5000" b="1" kern="0" spc="-112" dirty="0">
                <a:solidFill>
                  <a:srgbClr val="0D2D4E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Houd riet buiten uw tuin met een wortelbegrenzer</a:t>
            </a:r>
            <a:endParaRPr lang="en-US" sz="5000" dirty="0"/>
          </a:p>
        </p:txBody>
      </p:sp>
      <p:sp>
        <p:nvSpPr>
          <p:cNvPr id="7" name="Text 5"/>
          <p:cNvSpPr/>
          <p:nvPr/>
        </p:nvSpPr>
        <p:spPr>
          <a:xfrm>
            <a:off x="914400" y="2386013"/>
            <a:ext cx="400050" cy="400050"/>
          </a:xfrm>
          <a:prstGeom prst="ellipse">
            <a:avLst/>
          </a:prstGeom>
          <a:solidFill>
            <a:srgbClr val="B8D9F0">
              <a:alpha val="72000"/>
            </a:srgbClr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914400" y="2386013"/>
            <a:ext cx="41910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98333"/>
              </a:lnSpc>
              <a:buNone/>
            </a:pPr>
            <a:r>
              <a:rPr lang="en-US" sz="1500" dirty="0">
                <a:solidFill>
                  <a:srgbClr val="0D2D4E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1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1514475" y="2462361"/>
            <a:ext cx="418338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8333"/>
              </a:lnSpc>
              <a:buNone/>
            </a:pPr>
            <a:r>
              <a:rPr lang="en-US" sz="1650" dirty="0">
                <a:solidFill>
                  <a:srgbClr val="0D2D4E"/>
                </a:solidFill>
                <a:latin typeface="Urbanist Medium" pitchFamily="34" charset="0"/>
                <a:ea typeface="Urbanist Medium" pitchFamily="34" charset="-122"/>
                <a:cs typeface="Urbanist Medium" pitchFamily="34" charset="-120"/>
              </a:rPr>
              <a:t>HDPE-folie van 1–2 mm</a:t>
            </a:r>
            <a:endParaRPr lang="en-US" sz="1650" dirty="0"/>
          </a:p>
        </p:txBody>
      </p:sp>
      <p:sp>
        <p:nvSpPr>
          <p:cNvPr id="10" name="Text 8"/>
          <p:cNvSpPr/>
          <p:nvPr/>
        </p:nvSpPr>
        <p:spPr>
          <a:xfrm>
            <a:off x="914400" y="2957513"/>
            <a:ext cx="400050" cy="400050"/>
          </a:xfrm>
          <a:prstGeom prst="ellipse">
            <a:avLst/>
          </a:prstGeom>
          <a:solidFill>
            <a:srgbClr val="B8D9F0">
              <a:alpha val="72000"/>
            </a:srgbClr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914400" y="2957513"/>
            <a:ext cx="41910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98333"/>
              </a:lnSpc>
              <a:buNone/>
            </a:pPr>
            <a:r>
              <a:rPr lang="en-US" sz="1500" dirty="0">
                <a:solidFill>
                  <a:srgbClr val="0D2D4E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2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1514475" y="3033861"/>
            <a:ext cx="418338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8333"/>
              </a:lnSpc>
              <a:buNone/>
            </a:pPr>
            <a:r>
              <a:rPr lang="en-US" sz="1650" dirty="0">
                <a:solidFill>
                  <a:srgbClr val="0D2D4E"/>
                </a:solidFill>
                <a:latin typeface="Urbanist Medium" pitchFamily="34" charset="0"/>
                <a:ea typeface="Urbanist Medium" pitchFamily="34" charset="-122"/>
                <a:cs typeface="Urbanist Medium" pitchFamily="34" charset="-120"/>
              </a:rPr>
              <a:t>Graaf de folie 60–70 cm verticaal in</a:t>
            </a:r>
            <a:endParaRPr lang="en-US" sz="1650" dirty="0"/>
          </a:p>
        </p:txBody>
      </p:sp>
      <p:sp>
        <p:nvSpPr>
          <p:cNvPr id="13" name="Text 11"/>
          <p:cNvSpPr/>
          <p:nvPr/>
        </p:nvSpPr>
        <p:spPr>
          <a:xfrm>
            <a:off x="914400" y="3576191"/>
            <a:ext cx="400050" cy="400050"/>
          </a:xfrm>
          <a:prstGeom prst="ellipse">
            <a:avLst/>
          </a:prstGeom>
          <a:solidFill>
            <a:srgbClr val="B8D9F0">
              <a:alpha val="72000"/>
            </a:srgbClr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914400" y="3576191"/>
            <a:ext cx="41910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98333"/>
              </a:lnSpc>
              <a:buNone/>
            </a:pPr>
            <a:r>
              <a:rPr lang="en-US" sz="1500" dirty="0">
                <a:solidFill>
                  <a:srgbClr val="0D2D4E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3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1514475" y="3529013"/>
            <a:ext cx="418338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8333"/>
              </a:lnSpc>
              <a:buNone/>
            </a:pPr>
            <a:r>
              <a:rPr lang="en-US" sz="1650" dirty="0">
                <a:solidFill>
                  <a:srgbClr val="0D2D4E"/>
                </a:solidFill>
                <a:latin typeface="Urbanist Medium" pitchFamily="34" charset="0"/>
                <a:ea typeface="Urbanist Medium" pitchFamily="34" charset="-122"/>
                <a:cs typeface="Urbanist Medium" pitchFamily="34" charset="-120"/>
              </a:rPr>
              <a:t>Laat de barrière 5 cm boven de grond uitsteken</a:t>
            </a:r>
            <a:endParaRPr lang="en-US" sz="1650" dirty="0"/>
          </a:p>
        </p:txBody>
      </p:sp>
      <p:sp>
        <p:nvSpPr>
          <p:cNvPr id="16" name="Text 14"/>
          <p:cNvSpPr/>
          <p:nvPr/>
        </p:nvSpPr>
        <p:spPr>
          <a:xfrm>
            <a:off x="914400" y="4242048"/>
            <a:ext cx="400050" cy="400050"/>
          </a:xfrm>
          <a:prstGeom prst="ellipse">
            <a:avLst/>
          </a:prstGeom>
          <a:solidFill>
            <a:srgbClr val="B8D9F0">
              <a:alpha val="72000"/>
            </a:srgbClr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914400" y="4242048"/>
            <a:ext cx="41910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98333"/>
              </a:lnSpc>
              <a:buNone/>
            </a:pPr>
            <a:r>
              <a:rPr lang="en-US" sz="1500" dirty="0">
                <a:solidFill>
                  <a:srgbClr val="0D2D4E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4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514475" y="4194870"/>
            <a:ext cx="418338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8333"/>
              </a:lnSpc>
              <a:buNone/>
            </a:pPr>
            <a:r>
              <a:rPr lang="en-US" sz="1650" dirty="0">
                <a:solidFill>
                  <a:srgbClr val="0D2D4E"/>
                </a:solidFill>
                <a:latin typeface="Urbanist Medium" pitchFamily="34" charset="0"/>
                <a:ea typeface="Urbanist Medium" pitchFamily="34" charset="-122"/>
                <a:cs typeface="Urbanist Medium" pitchFamily="34" charset="-120"/>
              </a:rPr>
              <a:t>Maai jonge uitlopers aan de grensregio direct en frequent af</a:t>
            </a:r>
            <a:endParaRPr lang="en-US" sz="1650" dirty="0"/>
          </a:p>
        </p:txBody>
      </p:sp>
      <p:sp>
        <p:nvSpPr>
          <p:cNvPr id="22" name="Text 20"/>
          <p:cNvSpPr/>
          <p:nvPr/>
        </p:nvSpPr>
        <p:spPr>
          <a:xfrm>
            <a:off x="914400" y="5791200"/>
            <a:ext cx="10610850" cy="571500"/>
          </a:xfrm>
          <a:prstGeom prst="rect">
            <a:avLst/>
          </a:prstGeom>
          <a:solidFill>
            <a:srgbClr val="0D2D4E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1162050" y="5962650"/>
            <a:ext cx="10134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Urbanist Medium" pitchFamily="34" charset="0"/>
                <a:ea typeface="Urbanist Medium" pitchFamily="34" charset="-122"/>
                <a:cs typeface="Urbanist Medium" pitchFamily="34" charset="-120"/>
              </a:rPr>
              <a:t>Houd een droge, steile slootkant of greppel aan. Daar wortelen rietstokken door licht en droogte minder snel.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457200" y="6553201"/>
            <a:ext cx="1371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83333"/>
              </a:lnSpc>
            </a:pPr>
            <a:r>
              <a:rPr lang="en-US" sz="1125" kern="0" spc="8" dirty="0">
                <a:solidFill>
                  <a:srgbClr val="0D2D4E">
                    <a:alpha val="62000"/>
                  </a:srgbClr>
                </a:solidFill>
                <a:latin typeface="Arial" pitchFamily="34" charset="0"/>
                <a:cs typeface="Arial" pitchFamily="34" charset="-120"/>
              </a:rPr>
              <a:t>8 Dag van het </a:t>
            </a:r>
            <a:r>
              <a:rPr lang="en-US" sz="1125" kern="0" spc="8" dirty="0" err="1">
                <a:solidFill>
                  <a:srgbClr val="0D2D4E">
                    <a:alpha val="62000"/>
                  </a:srgbClr>
                </a:solidFill>
                <a:latin typeface="Arial" pitchFamily="34" charset="0"/>
                <a:cs typeface="Arial" pitchFamily="34" charset="-120"/>
              </a:rPr>
              <a:t>riet</a:t>
            </a:r>
            <a:endParaRPr lang="en-US" sz="1125" kern="0" spc="8" dirty="0">
              <a:solidFill>
                <a:srgbClr val="0D2D4E">
                  <a:alpha val="62000"/>
                </a:srgbClr>
              </a:solidFill>
              <a:latin typeface="Arial" pitchFamily="34" charset="0"/>
              <a:cs typeface="Arial" pitchFamily="34" charset="-120"/>
            </a:endParaRPr>
          </a:p>
        </p:txBody>
      </p:sp>
      <p:pic>
        <p:nvPicPr>
          <p:cNvPr id="26" name="Afbeelding 25">
            <a:extLst>
              <a:ext uri="{FF2B5EF4-FFF2-40B4-BE49-F238E27FC236}">
                <a16:creationId xmlns:a16="http://schemas.microsoft.com/office/drawing/2014/main" id="{A388A169-40A5-1A78-6491-D900B4A3EF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54584" y="2806966"/>
            <a:ext cx="4470716" cy="251477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0" y="0"/>
            <a:ext cx="7620000" cy="6858000"/>
          </a:xfrm>
          <a:prstGeom prst="rect">
            <a:avLst/>
          </a:prstGeom>
          <a:blipFill>
            <a:blip r:embed="rId3"/>
            <a:srcRect/>
            <a:stretch>
              <a:fillRect t="-4419" b="-4419"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4762500" cy="6858000"/>
          </a:xfrm>
          <a:prstGeom prst="rect">
            <a:avLst/>
          </a:prstGeom>
          <a:solidFill>
            <a:srgbClr val="0D2D4E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57200" y="552450"/>
            <a:ext cx="3890962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85000"/>
              </a:lnSpc>
              <a:spcAft>
                <a:spcPts val="2250"/>
              </a:spcAft>
              <a:buNone/>
            </a:pPr>
            <a:r>
              <a:rPr lang="en-US" sz="3375" b="1" kern="0" spc="-112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Onder water maaien verstikt riet in de sloot</a:t>
            </a:r>
            <a:endParaRPr lang="en-US" sz="3375" dirty="0"/>
          </a:p>
        </p:txBody>
      </p:sp>
      <p:sp>
        <p:nvSpPr>
          <p:cNvPr id="5" name="Text 3"/>
          <p:cNvSpPr/>
          <p:nvPr/>
        </p:nvSpPr>
        <p:spPr>
          <a:xfrm>
            <a:off x="457200" y="2149525"/>
            <a:ext cx="333375" cy="333375"/>
          </a:xfrm>
          <a:prstGeom prst="ellipse">
            <a:avLst/>
          </a:prstGeom>
          <a:solidFill>
            <a:srgbClr val="B8D9F0">
              <a:alpha val="25000"/>
            </a:srgbClr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57200" y="2149525"/>
            <a:ext cx="349568" cy="333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1667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1</a:t>
            </a:r>
            <a:endParaRPr lang="en-US" sz="1275" dirty="0"/>
          </a:p>
        </p:txBody>
      </p:sp>
      <p:sp>
        <p:nvSpPr>
          <p:cNvPr id="7" name="Text 5"/>
          <p:cNvSpPr/>
          <p:nvPr/>
        </p:nvSpPr>
        <p:spPr>
          <a:xfrm>
            <a:off x="914400" y="2149525"/>
            <a:ext cx="3409950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1667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Urbanist Medium" pitchFamily="34" charset="0"/>
                <a:ea typeface="Urbanist Medium" pitchFamily="34" charset="-122"/>
                <a:cs typeface="Urbanist Medium" pitchFamily="34" charset="-120"/>
              </a:rPr>
              <a:t>Maai het riet vlak boven de slootbodem af — onder water.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57200" y="2795141"/>
            <a:ext cx="333375" cy="333375"/>
          </a:xfrm>
          <a:prstGeom prst="ellipse">
            <a:avLst/>
          </a:prstGeom>
          <a:solidFill>
            <a:srgbClr val="B8D9F0">
              <a:alpha val="25000"/>
            </a:srgbClr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200" y="2795141"/>
            <a:ext cx="349568" cy="333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1667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2</a:t>
            </a:r>
            <a:endParaRPr lang="en-US" sz="1275" dirty="0"/>
          </a:p>
        </p:txBody>
      </p:sp>
      <p:sp>
        <p:nvSpPr>
          <p:cNvPr id="10" name="Text 8"/>
          <p:cNvSpPr/>
          <p:nvPr/>
        </p:nvSpPr>
        <p:spPr>
          <a:xfrm>
            <a:off x="914400" y="2795141"/>
            <a:ext cx="3409950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1667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Urbanist Medium" pitchFamily="34" charset="0"/>
                <a:ea typeface="Urbanist Medium" pitchFamily="34" charset="-122"/>
                <a:cs typeface="Urbanist Medium" pitchFamily="34" charset="-120"/>
              </a:rPr>
              <a:t>Laat de holle stengels onder water komen, zodat ze volstromen.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457200" y="3440757"/>
            <a:ext cx="333375" cy="333375"/>
          </a:xfrm>
          <a:prstGeom prst="ellipse">
            <a:avLst/>
          </a:prstGeom>
          <a:solidFill>
            <a:srgbClr val="B8D9F0">
              <a:alpha val="25000"/>
            </a:srgbClr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57200" y="3440757"/>
            <a:ext cx="349568" cy="333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1667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3</a:t>
            </a:r>
            <a:endParaRPr lang="en-US" sz="1275" dirty="0"/>
          </a:p>
        </p:txBody>
      </p:sp>
      <p:sp>
        <p:nvSpPr>
          <p:cNvPr id="13" name="Text 11"/>
          <p:cNvSpPr/>
          <p:nvPr/>
        </p:nvSpPr>
        <p:spPr>
          <a:xfrm>
            <a:off x="914400" y="3440757"/>
            <a:ext cx="3409950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1667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Urbanist Medium" pitchFamily="34" charset="0"/>
                <a:ea typeface="Urbanist Medium" pitchFamily="34" charset="-122"/>
                <a:cs typeface="Urbanist Medium" pitchFamily="34" charset="-120"/>
              </a:rPr>
              <a:t>Herhaal dit meermalen, liefst in augustus/september.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457200" y="4143524"/>
            <a:ext cx="3848100" cy="9525"/>
          </a:xfrm>
          <a:prstGeom prst="rect">
            <a:avLst/>
          </a:prstGeom>
          <a:solidFill>
            <a:srgbClr val="B8D9F0">
              <a:alpha val="55000"/>
            </a:srgbClr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57200" y="4334024"/>
            <a:ext cx="3866197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spcBef>
                <a:spcPts val="1875"/>
              </a:spcBef>
              <a:buNone/>
            </a:pPr>
            <a:r>
              <a:rPr lang="en-US" sz="1425" dirty="0">
                <a:solidFill>
                  <a:srgbClr val="FFFFFF"/>
                </a:solidFill>
                <a:latin typeface="Urbanist Medium" pitchFamily="34" charset="0"/>
                <a:ea typeface="Urbanist Medium" pitchFamily="34" charset="-122"/>
                <a:cs typeface="Urbanist Medium" pitchFamily="34" charset="-120"/>
              </a:rPr>
              <a:t>Bij warm weer groeit het riet harder: maai dan ook eerder.</a:t>
            </a:r>
            <a:endParaRPr lang="en-US" sz="1425" dirty="0"/>
          </a:p>
        </p:txBody>
      </p:sp>
      <p:sp>
        <p:nvSpPr>
          <p:cNvPr id="16" name="Text 14"/>
          <p:cNvSpPr/>
          <p:nvPr/>
        </p:nvSpPr>
        <p:spPr>
          <a:xfrm>
            <a:off x="457200" y="4986486"/>
            <a:ext cx="386334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spcBef>
                <a:spcPts val="1500"/>
              </a:spcBef>
              <a:spcAft>
                <a:spcPts val="825"/>
              </a:spcAft>
              <a:buNone/>
            </a:pPr>
            <a:r>
              <a:rPr lang="en-US" sz="1200" dirty="0">
                <a:solidFill>
                  <a:srgbClr val="B8D9F0"/>
                </a:solidFill>
                <a:latin typeface="Urbanist SemiBold" pitchFamily="34" charset="0"/>
                <a:ea typeface="Urbanist SemiBold" pitchFamily="34" charset="-122"/>
                <a:cs typeface="Urbanist SemiBold" pitchFamily="34" charset="-120"/>
              </a:rPr>
              <a:t>Sikkel · zeis · motorrietmaaier op benzine · snoeischaar · scherp mes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57200" y="5472261"/>
            <a:ext cx="1066800" cy="723900"/>
          </a:xfrm>
          <a:prstGeom prst="rect">
            <a:avLst/>
          </a:prstGeom>
          <a:blipFill>
            <a:blip r:embed="rId4"/>
            <a:srcRect/>
            <a:stretch>
              <a:fillRect t="-14203" b="-14203"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1619250" y="5472261"/>
            <a:ext cx="1066800" cy="723900"/>
          </a:xfrm>
          <a:prstGeom prst="rect">
            <a:avLst/>
          </a:prstGeom>
          <a:blipFill>
            <a:blip r:embed="rId5"/>
            <a:srcRect/>
            <a:stretch>
              <a:fillRect t="-23684" b="-23684"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228600" y="6267450"/>
            <a:ext cx="333375" cy="333375"/>
          </a:xfrm>
          <a:prstGeom prst="rect">
            <a:avLst/>
          </a:prstGeom>
          <a:blipFill>
            <a:blip r:embed="rId6">
              <a:alphaModFix amt="90000"/>
            </a:blip>
            <a:srcRect/>
            <a:stretch>
              <a:fillRect t="1370" b="1370"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457200" y="6553200"/>
            <a:ext cx="1185863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83333"/>
              </a:lnSpc>
              <a:buNone/>
            </a:pPr>
            <a:r>
              <a:rPr lang="en-US" sz="1125" kern="0" spc="8" dirty="0">
                <a:solidFill>
                  <a:srgbClr val="FFFFFF">
                    <a:alpha val="84000"/>
                  </a:srgbClr>
                </a:solidFill>
                <a:latin typeface="Urbanist Light" pitchFamily="34" charset="0"/>
                <a:ea typeface="Urbanist Light" pitchFamily="34" charset="-122"/>
                <a:cs typeface="Urbanist Light" pitchFamily="34" charset="-120"/>
              </a:rPr>
              <a:t>9 Dag van het </a:t>
            </a:r>
            <a:r>
              <a:rPr lang="en-US" sz="1125" kern="0" spc="8" dirty="0" err="1">
                <a:solidFill>
                  <a:srgbClr val="FFFFFF">
                    <a:alpha val="84000"/>
                  </a:srgbClr>
                </a:solidFill>
                <a:latin typeface="Urbanist Light" pitchFamily="34" charset="0"/>
                <a:ea typeface="Urbanist Light" pitchFamily="34" charset="-122"/>
                <a:cs typeface="Urbanist Light" pitchFamily="34" charset="-120"/>
              </a:rPr>
              <a:t>riet</a:t>
            </a:r>
            <a:endParaRPr lang="en-US" sz="1125" dirty="0"/>
          </a:p>
        </p:txBody>
      </p:sp>
      <p:sp>
        <p:nvSpPr>
          <p:cNvPr id="21" name="Text 19"/>
          <p:cNvSpPr/>
          <p:nvPr/>
        </p:nvSpPr>
        <p:spPr>
          <a:xfrm>
            <a:off x="-762000" y="-714375"/>
            <a:ext cx="1762125" cy="1762125"/>
          </a:xfrm>
          <a:prstGeom prst="rect">
            <a:avLst/>
          </a:prstGeom>
          <a:blipFill>
            <a:blip r:embed="rId7">
              <a:alphaModFix amt="80000"/>
            </a:blip>
            <a:srcRect/>
            <a:stretch>
              <a:fillRect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933450" y="-866775"/>
            <a:ext cx="2095500" cy="2095500"/>
          </a:xfrm>
          <a:prstGeom prst="rect">
            <a:avLst/>
          </a:prstGeom>
          <a:blipFill>
            <a:blip r:embed="rId3">
              <a:alphaModFix amt="82000"/>
            </a:blip>
            <a:srcRect/>
            <a:stretch>
              <a:fillRect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839450" y="-571500"/>
            <a:ext cx="1952625" cy="1952625"/>
          </a:xfrm>
          <a:prstGeom prst="rect">
            <a:avLst/>
          </a:prstGeom>
          <a:blipFill>
            <a:blip r:embed="rId4">
              <a:alphaModFix amt="98000"/>
            </a:blip>
            <a:srcRect/>
            <a:stretch>
              <a:fillRect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4191000"/>
            <a:ext cx="12192000" cy="2667000"/>
          </a:xfrm>
          <a:prstGeom prst="rect">
            <a:avLst/>
          </a:prstGeom>
          <a:blipFill>
            <a:blip r:embed="rId5"/>
            <a:srcRect/>
            <a:stretch>
              <a:fillRect l="-1910" t="-173895" r="-1" b="-173895"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27123" y="753486"/>
            <a:ext cx="10564009" cy="561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85833"/>
              </a:lnSpc>
              <a:spcAft>
                <a:spcPts val="2025"/>
              </a:spcAft>
              <a:buNone/>
            </a:pPr>
            <a:r>
              <a:rPr lang="en-US" sz="5000" b="1" kern="0" spc="-127" dirty="0">
                <a:solidFill>
                  <a:srgbClr val="0D2D4E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Maak het werk overzichtelijk en veilig</a:t>
            </a:r>
            <a:endParaRPr lang="en-US" sz="5000" dirty="0"/>
          </a:p>
        </p:txBody>
      </p:sp>
      <p:sp>
        <p:nvSpPr>
          <p:cNvPr id="6" name="Text 4"/>
          <p:cNvSpPr/>
          <p:nvPr/>
        </p:nvSpPr>
        <p:spPr>
          <a:xfrm>
            <a:off x="527123" y="1752689"/>
            <a:ext cx="47625" cy="2017068"/>
          </a:xfrm>
          <a:prstGeom prst="rect">
            <a:avLst/>
          </a:prstGeom>
          <a:solidFill>
            <a:srgbClr val="B8D9F0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93823" y="1752689"/>
            <a:ext cx="4455795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1667"/>
              </a:lnSpc>
              <a:spcAft>
                <a:spcPts val="1050"/>
              </a:spcAft>
              <a:buNone/>
            </a:pPr>
            <a:r>
              <a:rPr lang="en-US" sz="2100" b="1" dirty="0">
                <a:solidFill>
                  <a:srgbClr val="0D2D4E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 de tuin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793823" y="2179380"/>
            <a:ext cx="4352925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6667"/>
              </a:lnSpc>
              <a:spcAft>
                <a:spcPts val="975"/>
              </a:spcAft>
              <a:buNone/>
            </a:pPr>
            <a:r>
              <a:rPr lang="en-US" sz="1500" dirty="0" err="1"/>
              <a:t>Voer</a:t>
            </a:r>
            <a:r>
              <a:rPr lang="en-US" sz="1500" dirty="0"/>
              <a:t> het </a:t>
            </a:r>
            <a:r>
              <a:rPr lang="en-US" sz="1500" dirty="0" err="1"/>
              <a:t>riet</a:t>
            </a:r>
            <a:r>
              <a:rPr lang="en-US" sz="1500" dirty="0"/>
              <a:t> </a:t>
            </a:r>
            <a:r>
              <a:rPr lang="en-US" sz="1500" dirty="0" err="1"/>
              <a:t>diezelfde</a:t>
            </a:r>
            <a:r>
              <a:rPr lang="en-US" sz="1500" dirty="0"/>
              <a:t> </a:t>
            </a:r>
            <a:r>
              <a:rPr lang="en-US" sz="1500" dirty="0" err="1"/>
              <a:t>dag</a:t>
            </a:r>
            <a:r>
              <a:rPr lang="en-US" sz="1500" dirty="0"/>
              <a:t> </a:t>
            </a:r>
            <a:r>
              <a:rPr lang="en-US" sz="1500" dirty="0" err="1"/>
              <a:t>gelijk</a:t>
            </a:r>
            <a:r>
              <a:rPr lang="en-US" sz="1500" dirty="0"/>
              <a:t> </a:t>
            </a:r>
            <a:r>
              <a:rPr lang="en-US" sz="1500" dirty="0" err="1"/>
              <a:t>af</a:t>
            </a:r>
            <a:r>
              <a:rPr lang="en-US" sz="1500" dirty="0"/>
              <a:t>.</a:t>
            </a:r>
          </a:p>
        </p:txBody>
      </p:sp>
      <p:sp>
        <p:nvSpPr>
          <p:cNvPr id="9" name="Text 7"/>
          <p:cNvSpPr/>
          <p:nvPr/>
        </p:nvSpPr>
        <p:spPr>
          <a:xfrm>
            <a:off x="793823" y="2577435"/>
            <a:ext cx="4352925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6667"/>
              </a:lnSpc>
              <a:spcAft>
                <a:spcPts val="975"/>
              </a:spcAft>
              <a:buNone/>
            </a:pPr>
            <a:r>
              <a:rPr lang="en-US" sz="1500" dirty="0">
                <a:solidFill>
                  <a:srgbClr val="0D2D4E"/>
                </a:solidFill>
                <a:latin typeface="Urbanist Medium" pitchFamily="34" charset="0"/>
                <a:ea typeface="Urbanist Medium" pitchFamily="34" charset="-122"/>
                <a:cs typeface="Urbanist Medium" pitchFamily="34" charset="-120"/>
              </a:rPr>
              <a:t>Snijd het riet “onder het maaiveld” af. Daardoor sterft het af.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793823" y="3201403"/>
            <a:ext cx="4352925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6667"/>
              </a:lnSpc>
              <a:spcAft>
                <a:spcPts val="975"/>
              </a:spcAft>
            </a:pPr>
            <a:r>
              <a:rPr lang="en-US" sz="1500" dirty="0">
                <a:solidFill>
                  <a:srgbClr val="0D2D4E"/>
                </a:solidFill>
                <a:latin typeface="Urbanist Medium" pitchFamily="34" charset="0"/>
                <a:ea typeface="Urbanist Medium" pitchFamily="34" charset="-122"/>
                <a:cs typeface="Urbanist Medium" pitchFamily="34" charset="-120"/>
              </a:rPr>
              <a:t>Deel het </a:t>
            </a:r>
            <a:r>
              <a:rPr lang="en-US" sz="1500" dirty="0" err="1">
                <a:solidFill>
                  <a:srgbClr val="0D2D4E"/>
                </a:solidFill>
                <a:latin typeface="Urbanist Medium" pitchFamily="34" charset="0"/>
                <a:ea typeface="Urbanist Medium" pitchFamily="34" charset="-122"/>
                <a:cs typeface="Urbanist Medium" pitchFamily="34" charset="-120"/>
              </a:rPr>
              <a:t>te</a:t>
            </a:r>
            <a:r>
              <a:rPr lang="en-US" sz="1500" dirty="0">
                <a:solidFill>
                  <a:srgbClr val="0D2D4E"/>
                </a:solidFill>
                <a:latin typeface="Urbanist Medium" pitchFamily="34" charset="0"/>
                <a:ea typeface="Urbanist Medium" pitchFamily="34" charset="-122"/>
                <a:cs typeface="Urbanist Medium" pitchFamily="34" charset="-120"/>
              </a:rPr>
              <a:t> </a:t>
            </a:r>
            <a:r>
              <a:rPr lang="en-US" sz="1500" dirty="0" err="1">
                <a:solidFill>
                  <a:srgbClr val="0D2D4E"/>
                </a:solidFill>
                <a:latin typeface="Urbanist Medium" pitchFamily="34" charset="0"/>
                <a:ea typeface="Urbanist Medium" pitchFamily="34" charset="-122"/>
                <a:cs typeface="Urbanist Medium" pitchFamily="34" charset="-120"/>
              </a:rPr>
              <a:t>onderhouden</a:t>
            </a:r>
            <a:r>
              <a:rPr lang="en-US" sz="1500" dirty="0">
                <a:solidFill>
                  <a:srgbClr val="0D2D4E"/>
                </a:solidFill>
                <a:latin typeface="Urbanist Medium" pitchFamily="34" charset="0"/>
                <a:ea typeface="Urbanist Medium" pitchFamily="34" charset="-122"/>
                <a:cs typeface="Urbanist Medium" pitchFamily="34" charset="-120"/>
              </a:rPr>
              <a:t> </a:t>
            </a:r>
            <a:r>
              <a:rPr lang="en-US" sz="1500" dirty="0" err="1">
                <a:solidFill>
                  <a:srgbClr val="0D2D4E"/>
                </a:solidFill>
                <a:latin typeface="Urbanist Medium" pitchFamily="34" charset="0"/>
                <a:ea typeface="Urbanist Medium" pitchFamily="34" charset="-122"/>
                <a:cs typeface="Urbanist Medium" pitchFamily="34" charset="-120"/>
              </a:rPr>
              <a:t>stuk</a:t>
            </a:r>
            <a:r>
              <a:rPr lang="en-US" sz="1500" dirty="0">
                <a:solidFill>
                  <a:srgbClr val="0D2D4E"/>
                </a:solidFill>
                <a:latin typeface="Urbanist Medium" pitchFamily="34" charset="0"/>
                <a:ea typeface="Urbanist Medium" pitchFamily="34" charset="-122"/>
                <a:cs typeface="Urbanist Medium" pitchFamily="34" charset="-120"/>
              </a:rPr>
              <a:t> in zones op; </a:t>
            </a:r>
            <a:r>
              <a:rPr lang="en-US" sz="1500" dirty="0" err="1">
                <a:solidFill>
                  <a:srgbClr val="0D2D4E"/>
                </a:solidFill>
                <a:latin typeface="Urbanist Medium" pitchFamily="34" charset="0"/>
                <a:ea typeface="Urbanist Medium" pitchFamily="34" charset="-122"/>
                <a:cs typeface="Urbanist Medium" pitchFamily="34" charset="-120"/>
              </a:rPr>
              <a:t>elke</a:t>
            </a:r>
            <a:r>
              <a:rPr lang="en-US" sz="1500" dirty="0">
                <a:solidFill>
                  <a:srgbClr val="0D2D4E"/>
                </a:solidFill>
                <a:latin typeface="Urbanist Medium" pitchFamily="34" charset="0"/>
                <a:ea typeface="Urbanist Medium" pitchFamily="34" charset="-122"/>
                <a:cs typeface="Urbanist Medium" pitchFamily="34" charset="-120"/>
              </a:rPr>
              <a:t> </a:t>
            </a:r>
            <a:r>
              <a:rPr lang="en-US" sz="1500" dirty="0" err="1">
                <a:solidFill>
                  <a:srgbClr val="0D2D4E"/>
                </a:solidFill>
                <a:latin typeface="Urbanist Medium" pitchFamily="34" charset="0"/>
                <a:ea typeface="Urbanist Medium" pitchFamily="34" charset="-122"/>
                <a:cs typeface="Urbanist Medium" pitchFamily="34" charset="-120"/>
              </a:rPr>
              <a:t>keer</a:t>
            </a:r>
            <a:r>
              <a:rPr lang="en-US" sz="1500" dirty="0">
                <a:solidFill>
                  <a:srgbClr val="0D2D4E"/>
                </a:solidFill>
                <a:latin typeface="Urbanist Medium" pitchFamily="34" charset="0"/>
                <a:ea typeface="Urbanist Medium" pitchFamily="34" charset="-122"/>
                <a:cs typeface="Urbanist Medium" pitchFamily="34" charset="-120"/>
              </a:rPr>
              <a:t> </a:t>
            </a:r>
            <a:r>
              <a:rPr lang="en-US" sz="1500" dirty="0" err="1">
                <a:solidFill>
                  <a:srgbClr val="0D2D4E"/>
                </a:solidFill>
                <a:latin typeface="Urbanist Medium" pitchFamily="34" charset="0"/>
                <a:ea typeface="Urbanist Medium" pitchFamily="34" charset="-122"/>
                <a:cs typeface="Urbanist Medium" pitchFamily="34" charset="-120"/>
              </a:rPr>
              <a:t>één</a:t>
            </a:r>
            <a:r>
              <a:rPr lang="en-US" sz="1500" dirty="0">
                <a:solidFill>
                  <a:srgbClr val="0D2D4E"/>
                </a:solidFill>
                <a:latin typeface="Urbanist Medium" pitchFamily="34" charset="0"/>
                <a:ea typeface="Urbanist Medium" pitchFamily="34" charset="-122"/>
                <a:cs typeface="Urbanist Medium" pitchFamily="34" charset="-120"/>
              </a:rPr>
              <a:t> zone.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884936" y="1752689"/>
            <a:ext cx="47625" cy="2017068"/>
          </a:xfrm>
          <a:prstGeom prst="rect">
            <a:avLst/>
          </a:prstGeom>
          <a:solidFill>
            <a:srgbClr val="3A8FA3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151636" y="1752689"/>
            <a:ext cx="4455795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1667"/>
              </a:lnSpc>
              <a:spcAft>
                <a:spcPts val="1050"/>
              </a:spcAft>
              <a:buNone/>
            </a:pPr>
            <a:r>
              <a:rPr lang="en-US" sz="2100" b="1" dirty="0">
                <a:solidFill>
                  <a:srgbClr val="0D2D4E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Riet maaien in de sloot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6151636" y="2179380"/>
            <a:ext cx="4352925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6667"/>
              </a:lnSpc>
              <a:spcAft>
                <a:spcPts val="975"/>
              </a:spcAft>
              <a:buNone/>
            </a:pPr>
            <a:r>
              <a:rPr lang="en-US" sz="1500" dirty="0">
                <a:solidFill>
                  <a:srgbClr val="0D2D4E"/>
                </a:solidFill>
                <a:latin typeface="Urbanist Medium" pitchFamily="34" charset="0"/>
                <a:ea typeface="Urbanist Medium" pitchFamily="34" charset="-122"/>
                <a:cs typeface="Urbanist Medium" pitchFamily="34" charset="-120"/>
              </a:rPr>
              <a:t>Draag een goed waadpak.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6151636" y="2577435"/>
            <a:ext cx="4352925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6667"/>
              </a:lnSpc>
              <a:spcAft>
                <a:spcPts val="975"/>
              </a:spcAft>
              <a:buNone/>
            </a:pPr>
            <a:r>
              <a:rPr lang="en-US" sz="1500" dirty="0">
                <a:solidFill>
                  <a:srgbClr val="0D2D4E"/>
                </a:solidFill>
                <a:latin typeface="Urbanist Medium" pitchFamily="34" charset="0"/>
                <a:ea typeface="Urbanist Medium" pitchFamily="34" charset="-122"/>
                <a:cs typeface="Urbanist Medium" pitchFamily="34" charset="-120"/>
              </a:rPr>
              <a:t>Loop langzaam door de sloot; de modder zuigt je waadpakschoenen op. Zet rustig kracht.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6151636" y="3201403"/>
            <a:ext cx="4352925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6667"/>
              </a:lnSpc>
              <a:spcAft>
                <a:spcPts val="975"/>
              </a:spcAft>
              <a:buNone/>
            </a:pPr>
            <a:r>
              <a:rPr lang="en-US" sz="1500" dirty="0">
                <a:solidFill>
                  <a:srgbClr val="0D2D4E"/>
                </a:solidFill>
                <a:latin typeface="Urbanist Medium" pitchFamily="34" charset="0"/>
                <a:ea typeface="Urbanist Medium" pitchFamily="34" charset="-122"/>
                <a:cs typeface="Urbanist Medium" pitchFamily="34" charset="-120"/>
              </a:rPr>
              <a:t>Doe het nooit alleen; zorg dat er iemand voor jouw veiligheid aanwezig is.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228600" y="6267450"/>
            <a:ext cx="333375" cy="333375"/>
          </a:xfrm>
          <a:prstGeom prst="rect">
            <a:avLst/>
          </a:prstGeom>
          <a:blipFill>
            <a:blip r:embed="rId6">
              <a:alphaModFix amt="90000"/>
            </a:blip>
            <a:srcRect/>
            <a:stretch>
              <a:fillRect t="1370" b="1370"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11601450" y="6248400"/>
            <a:ext cx="323850" cy="323850"/>
          </a:xfrm>
          <a:prstGeom prst="rect">
            <a:avLst/>
          </a:prstGeom>
          <a:blipFill>
            <a:blip r:embed="rId6">
              <a:alphaModFix amt="90000"/>
            </a:blip>
            <a:srcRect/>
            <a:stretch>
              <a:fillRect t="1370" b="1370"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57200" y="6553200"/>
            <a:ext cx="1243013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83333"/>
              </a:lnSpc>
              <a:buNone/>
            </a:pPr>
            <a:r>
              <a:rPr lang="en-US" sz="1125" kern="0" spc="8" dirty="0">
                <a:solidFill>
                  <a:srgbClr val="FFFFFF">
                    <a:alpha val="84000"/>
                  </a:srgbClr>
                </a:solidFill>
                <a:latin typeface="Urbanist Light" pitchFamily="34" charset="0"/>
                <a:ea typeface="Urbanist Light" pitchFamily="34" charset="-122"/>
                <a:cs typeface="Urbanist Light" pitchFamily="34" charset="-120"/>
              </a:rPr>
              <a:t>10 Dag van het </a:t>
            </a:r>
            <a:r>
              <a:rPr lang="en-US" sz="1125" kern="0" spc="8" dirty="0" err="1">
                <a:solidFill>
                  <a:srgbClr val="FFFFFF">
                    <a:alpha val="84000"/>
                  </a:srgbClr>
                </a:solidFill>
                <a:latin typeface="Urbanist Light" pitchFamily="34" charset="0"/>
                <a:ea typeface="Urbanist Light" pitchFamily="34" charset="-122"/>
                <a:cs typeface="Urbanist Light" pitchFamily="34" charset="-120"/>
              </a:rPr>
              <a:t>riet</a:t>
            </a:r>
            <a:endParaRPr lang="en-US" sz="112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8175" y="504825"/>
            <a:ext cx="9103043" cy="561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85833"/>
              </a:lnSpc>
              <a:spcAft>
                <a:spcPts val="3600"/>
              </a:spcAft>
              <a:buNone/>
            </a:pPr>
            <a:r>
              <a:rPr lang="en-US" sz="5000" b="1" kern="0" spc="-127" dirty="0">
                <a:solidFill>
                  <a:srgbClr val="0D2D4E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Iedereen beheert zijn eigen kant</a:t>
            </a:r>
            <a:endParaRPr lang="en-US" sz="5000" dirty="0"/>
          </a:p>
        </p:txBody>
      </p:sp>
      <p:sp>
        <p:nvSpPr>
          <p:cNvPr id="3" name="Text 1"/>
          <p:cNvSpPr/>
          <p:nvPr/>
        </p:nvSpPr>
        <p:spPr>
          <a:xfrm>
            <a:off x="638175" y="1521172"/>
            <a:ext cx="3486150" cy="3143250"/>
          </a:xfrm>
          <a:custGeom>
            <a:avLst/>
            <a:gdLst/>
            <a:ahLst/>
            <a:cxnLst/>
            <a:rect l="l" t="t" r="r" b="b"/>
            <a:pathLst>
              <a:path w="3486150" h="3143250">
                <a:moveTo>
                  <a:pt x="19034" y="0"/>
                </a:moveTo>
                <a:lnTo>
                  <a:pt x="3467116" y="0"/>
                </a:lnTo>
                <a:cubicBezTo>
                  <a:pt x="3477609" y="0"/>
                  <a:pt x="3486150" y="8518"/>
                  <a:pt x="3486150" y="19048"/>
                </a:cubicBezTo>
                <a:lnTo>
                  <a:pt x="3486150" y="3124202"/>
                </a:lnTo>
                <a:cubicBezTo>
                  <a:pt x="3486150" y="3134732"/>
                  <a:pt x="3477609" y="3143250"/>
                  <a:pt x="3467116" y="3143250"/>
                </a:cubicBezTo>
                <a:lnTo>
                  <a:pt x="19034" y="3143250"/>
                </a:lnTo>
                <a:cubicBezTo>
                  <a:pt x="8541" y="3143250"/>
                  <a:pt x="0" y="3134732"/>
                  <a:pt x="0" y="3124202"/>
                </a:cubicBezTo>
                <a:lnTo>
                  <a:pt x="0" y="19048"/>
                </a:lnTo>
                <a:cubicBezTo>
                  <a:pt x="0" y="8518"/>
                  <a:pt x="8541" y="0"/>
                  <a:pt x="19034" y="0"/>
                </a:cubicBezTo>
                <a:lnTo>
                  <a:pt x="19034" y="0"/>
                </a:lnTo>
                <a:close/>
              </a:path>
            </a:pathLst>
          </a:custGeom>
          <a:solidFill>
            <a:srgbClr val="B8D9F0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23925" y="1806922"/>
            <a:ext cx="2944178" cy="31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87500"/>
              </a:lnSpc>
              <a:spcAft>
                <a:spcPts val="2100"/>
              </a:spcAft>
              <a:buNone/>
            </a:pPr>
            <a:r>
              <a:rPr lang="en-US" sz="2325" b="1" kern="0" spc="-37" dirty="0">
                <a:solidFill>
                  <a:srgbClr val="0D2D4E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Tuinder</a:t>
            </a:r>
            <a:endParaRPr lang="en-US" sz="2325" dirty="0"/>
          </a:p>
        </p:txBody>
      </p:sp>
      <p:sp>
        <p:nvSpPr>
          <p:cNvPr id="5" name="Text 3"/>
          <p:cNvSpPr/>
          <p:nvPr/>
        </p:nvSpPr>
        <p:spPr>
          <a:xfrm>
            <a:off x="923925" y="2383631"/>
            <a:ext cx="2934653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333"/>
              </a:lnSpc>
              <a:spcAft>
                <a:spcPts val="1650"/>
              </a:spcAft>
              <a:buNone/>
            </a:pPr>
            <a:r>
              <a:rPr lang="en-US" sz="1575" dirty="0">
                <a:solidFill>
                  <a:srgbClr val="0D2D4E"/>
                </a:solidFill>
                <a:latin typeface="Urbanist Medium" pitchFamily="34" charset="0"/>
                <a:ea typeface="Urbanist Medium" pitchFamily="34" charset="-122"/>
                <a:cs typeface="Urbanist Medium" pitchFamily="34" charset="-120"/>
              </a:rPr>
              <a:t>Elke tuinder doet zijn/haar eigen tuin.</a:t>
            </a:r>
            <a:endParaRPr lang="en-US" sz="1575" dirty="0"/>
          </a:p>
        </p:txBody>
      </p:sp>
      <p:sp>
        <p:nvSpPr>
          <p:cNvPr id="6" name="Text 4"/>
          <p:cNvSpPr/>
          <p:nvPr/>
        </p:nvSpPr>
        <p:spPr>
          <a:xfrm>
            <a:off x="923925" y="3113187"/>
            <a:ext cx="2934653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333"/>
              </a:lnSpc>
              <a:spcAft>
                <a:spcPts val="1650"/>
              </a:spcAft>
              <a:buNone/>
            </a:pPr>
            <a:r>
              <a:rPr lang="en-US" sz="1575" dirty="0">
                <a:solidFill>
                  <a:srgbClr val="0D2D4E"/>
                </a:solidFill>
                <a:latin typeface="Urbanist Medium" pitchFamily="34" charset="0"/>
                <a:ea typeface="Urbanist Medium" pitchFamily="34" charset="-122"/>
                <a:cs typeface="Urbanist Medium" pitchFamily="34" charset="-120"/>
              </a:rPr>
              <a:t>Elke tuinder doet de slootkant die aan de tuin ligt.</a:t>
            </a:r>
            <a:endParaRPr lang="en-US" sz="1575" dirty="0"/>
          </a:p>
        </p:txBody>
      </p:sp>
      <p:sp>
        <p:nvSpPr>
          <p:cNvPr id="7" name="Text 5"/>
          <p:cNvSpPr/>
          <p:nvPr/>
        </p:nvSpPr>
        <p:spPr>
          <a:xfrm>
            <a:off x="923925" y="3842742"/>
            <a:ext cx="2934653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333"/>
              </a:lnSpc>
              <a:buNone/>
            </a:pPr>
            <a:r>
              <a:rPr lang="en-US" sz="1575" dirty="0">
                <a:solidFill>
                  <a:srgbClr val="0D2D4E"/>
                </a:solidFill>
                <a:latin typeface="Urbanist Medium" pitchFamily="34" charset="0"/>
                <a:ea typeface="Urbanist Medium" pitchFamily="34" charset="-122"/>
                <a:cs typeface="Urbanist Medium" pitchFamily="34" charset="-120"/>
              </a:rPr>
              <a:t>Doe het riet in de tuin regelmatig.</a:t>
            </a:r>
            <a:endParaRPr lang="en-US" sz="1575" dirty="0"/>
          </a:p>
        </p:txBody>
      </p:sp>
      <p:sp>
        <p:nvSpPr>
          <p:cNvPr id="8" name="Text 6"/>
          <p:cNvSpPr/>
          <p:nvPr/>
        </p:nvSpPr>
        <p:spPr>
          <a:xfrm>
            <a:off x="4352925" y="1521172"/>
            <a:ext cx="3486150" cy="3143250"/>
          </a:xfrm>
          <a:custGeom>
            <a:avLst/>
            <a:gdLst/>
            <a:ahLst/>
            <a:cxnLst/>
            <a:rect l="l" t="t" r="r" b="b"/>
            <a:pathLst>
              <a:path w="3486150" h="3143250">
                <a:moveTo>
                  <a:pt x="19034" y="0"/>
                </a:moveTo>
                <a:lnTo>
                  <a:pt x="3467116" y="0"/>
                </a:lnTo>
                <a:cubicBezTo>
                  <a:pt x="3477609" y="0"/>
                  <a:pt x="3486150" y="8518"/>
                  <a:pt x="3486150" y="19048"/>
                </a:cubicBezTo>
                <a:lnTo>
                  <a:pt x="3486150" y="3124202"/>
                </a:lnTo>
                <a:cubicBezTo>
                  <a:pt x="3486150" y="3134732"/>
                  <a:pt x="3477609" y="3143250"/>
                  <a:pt x="3467116" y="3143250"/>
                </a:cubicBezTo>
                <a:lnTo>
                  <a:pt x="19034" y="3143250"/>
                </a:lnTo>
                <a:cubicBezTo>
                  <a:pt x="8541" y="3143250"/>
                  <a:pt x="0" y="3134732"/>
                  <a:pt x="0" y="3124202"/>
                </a:cubicBezTo>
                <a:lnTo>
                  <a:pt x="0" y="19048"/>
                </a:lnTo>
                <a:cubicBezTo>
                  <a:pt x="0" y="8518"/>
                  <a:pt x="8541" y="0"/>
                  <a:pt x="19034" y="0"/>
                </a:cubicBezTo>
                <a:lnTo>
                  <a:pt x="19034" y="0"/>
                </a:lnTo>
                <a:close/>
              </a:path>
            </a:pathLst>
          </a:custGeom>
          <a:solidFill>
            <a:srgbClr val="3A8FA3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38675" y="1806922"/>
            <a:ext cx="2944178" cy="31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87500"/>
              </a:lnSpc>
              <a:spcAft>
                <a:spcPts val="2100"/>
              </a:spcAft>
              <a:buNone/>
            </a:pPr>
            <a:r>
              <a:rPr lang="en-US" sz="2325" b="1" kern="0" spc="-37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Vereniging</a:t>
            </a:r>
            <a:endParaRPr lang="en-US" sz="2325" dirty="0"/>
          </a:p>
        </p:txBody>
      </p:sp>
      <p:sp>
        <p:nvSpPr>
          <p:cNvPr id="10" name="Text 8"/>
          <p:cNvSpPr/>
          <p:nvPr/>
        </p:nvSpPr>
        <p:spPr>
          <a:xfrm>
            <a:off x="4638675" y="2383631"/>
            <a:ext cx="2934653" cy="781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333"/>
              </a:lnSpc>
              <a:buNone/>
            </a:pPr>
            <a:r>
              <a:rPr lang="en-US" sz="1575" dirty="0">
                <a:solidFill>
                  <a:srgbClr val="FFFFFF"/>
                </a:solidFill>
                <a:latin typeface="Urbanist Medium" pitchFamily="34" charset="0"/>
                <a:ea typeface="Urbanist Medium" pitchFamily="34" charset="-122"/>
                <a:cs typeface="Urbanist Medium" pitchFamily="34" charset="-120"/>
              </a:rPr>
              <a:t>De vereniging zal met behulp van vrijwilligers de algemene stukken doen.</a:t>
            </a:r>
            <a:endParaRPr lang="en-US" sz="1575" dirty="0"/>
          </a:p>
        </p:txBody>
      </p:sp>
      <p:sp>
        <p:nvSpPr>
          <p:cNvPr id="11" name="Text 9"/>
          <p:cNvSpPr/>
          <p:nvPr/>
        </p:nvSpPr>
        <p:spPr>
          <a:xfrm>
            <a:off x="8067675" y="1521172"/>
            <a:ext cx="3486150" cy="3143250"/>
          </a:xfrm>
          <a:custGeom>
            <a:avLst/>
            <a:gdLst/>
            <a:ahLst/>
            <a:cxnLst/>
            <a:rect l="l" t="t" r="r" b="b"/>
            <a:pathLst>
              <a:path w="3486150" h="3143250">
                <a:moveTo>
                  <a:pt x="19034" y="0"/>
                </a:moveTo>
                <a:lnTo>
                  <a:pt x="3467116" y="0"/>
                </a:lnTo>
                <a:cubicBezTo>
                  <a:pt x="3477609" y="0"/>
                  <a:pt x="3486150" y="8518"/>
                  <a:pt x="3486150" y="19048"/>
                </a:cubicBezTo>
                <a:lnTo>
                  <a:pt x="3486150" y="3124202"/>
                </a:lnTo>
                <a:cubicBezTo>
                  <a:pt x="3486150" y="3134732"/>
                  <a:pt x="3477609" y="3143250"/>
                  <a:pt x="3467116" y="3143250"/>
                </a:cubicBezTo>
                <a:lnTo>
                  <a:pt x="19034" y="3143250"/>
                </a:lnTo>
                <a:cubicBezTo>
                  <a:pt x="8541" y="3143250"/>
                  <a:pt x="0" y="3134732"/>
                  <a:pt x="0" y="3124202"/>
                </a:cubicBezTo>
                <a:lnTo>
                  <a:pt x="0" y="19048"/>
                </a:lnTo>
                <a:cubicBezTo>
                  <a:pt x="0" y="8518"/>
                  <a:pt x="8541" y="0"/>
                  <a:pt x="19034" y="0"/>
                </a:cubicBezTo>
                <a:lnTo>
                  <a:pt x="19034" y="0"/>
                </a:lnTo>
                <a:close/>
              </a:path>
            </a:pathLst>
          </a:custGeom>
          <a:solidFill>
            <a:srgbClr val="0D2D4E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353425" y="1806922"/>
            <a:ext cx="2944178" cy="31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87500"/>
              </a:lnSpc>
              <a:spcAft>
                <a:spcPts val="2100"/>
              </a:spcAft>
              <a:buNone/>
            </a:pPr>
            <a:r>
              <a:rPr lang="en-US" sz="2325" b="1" kern="0" spc="-37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ProRail</a:t>
            </a:r>
            <a:endParaRPr lang="en-US" sz="2325" dirty="0"/>
          </a:p>
        </p:txBody>
      </p:sp>
      <p:sp>
        <p:nvSpPr>
          <p:cNvPr id="13" name="Text 11"/>
          <p:cNvSpPr/>
          <p:nvPr/>
        </p:nvSpPr>
        <p:spPr>
          <a:xfrm>
            <a:off x="8353425" y="2383631"/>
            <a:ext cx="2934653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333"/>
              </a:lnSpc>
              <a:buNone/>
            </a:pPr>
            <a:r>
              <a:rPr lang="en-US" sz="1575" dirty="0">
                <a:solidFill>
                  <a:srgbClr val="FFFFFF"/>
                </a:solidFill>
                <a:latin typeface="Urbanist Medium" pitchFamily="34" charset="0"/>
                <a:ea typeface="Urbanist Medium" pitchFamily="34" charset="-122"/>
                <a:cs typeface="Urbanist Medium" pitchFamily="34" charset="-120"/>
              </a:rPr>
              <a:t>Zorgt voor de slootkanten die aan de spoorlijn liggen.</a:t>
            </a:r>
            <a:endParaRPr lang="en-US" sz="1575" dirty="0"/>
          </a:p>
        </p:txBody>
      </p:sp>
      <p:sp>
        <p:nvSpPr>
          <p:cNvPr id="14" name="Text 12"/>
          <p:cNvSpPr/>
          <p:nvPr/>
        </p:nvSpPr>
        <p:spPr>
          <a:xfrm>
            <a:off x="457200" y="6553200"/>
            <a:ext cx="1195388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83333"/>
              </a:lnSpc>
              <a:buNone/>
            </a:pPr>
            <a:r>
              <a:rPr lang="en-US" sz="1125" kern="0" spc="8" dirty="0">
                <a:solidFill>
                  <a:srgbClr val="0D2D4E">
                    <a:alpha val="58000"/>
                  </a:srgbClr>
                </a:solidFill>
                <a:latin typeface="Urbanist Light" pitchFamily="34" charset="0"/>
                <a:ea typeface="Urbanist Light" pitchFamily="34" charset="-122"/>
                <a:cs typeface="Urbanist Light" pitchFamily="34" charset="-120"/>
              </a:rPr>
              <a:t>11 Dag van het </a:t>
            </a:r>
            <a:r>
              <a:rPr lang="en-US" sz="1125" kern="0" spc="8" dirty="0" err="1">
                <a:solidFill>
                  <a:srgbClr val="0D2D4E">
                    <a:alpha val="58000"/>
                  </a:srgbClr>
                </a:solidFill>
                <a:latin typeface="Urbanist Light" pitchFamily="34" charset="0"/>
                <a:ea typeface="Urbanist Light" pitchFamily="34" charset="-122"/>
                <a:cs typeface="Urbanist Light" pitchFamily="34" charset="-120"/>
              </a:rPr>
              <a:t>riet</a:t>
            </a:r>
            <a:endParaRPr lang="en-US" sz="112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srcRect/>
            <a:stretch>
              <a:fillRect l="-15239" r="-15239"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D2D4E">
              <a:alpha val="18000"/>
            </a:srgbClr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-762000" y="-714375"/>
            <a:ext cx="1762125" cy="1762125"/>
          </a:xfrm>
          <a:prstGeom prst="rect">
            <a:avLst/>
          </a:prstGeom>
          <a:blipFill>
            <a:blip r:embed="rId4">
              <a:alphaModFix amt="72000"/>
            </a:blip>
            <a:srcRect/>
            <a:stretch>
              <a:fillRect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029950" y="-523875"/>
            <a:ext cx="1714500" cy="1714500"/>
          </a:xfrm>
          <a:prstGeom prst="rect">
            <a:avLst/>
          </a:prstGeom>
          <a:blipFill>
            <a:blip r:embed="rId5">
              <a:alphaModFix amt="92000"/>
            </a:blip>
            <a:srcRect/>
            <a:stretch>
              <a:fillRect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228600" y="6267450"/>
            <a:ext cx="333375" cy="333375"/>
          </a:xfrm>
          <a:prstGeom prst="rect">
            <a:avLst/>
          </a:prstGeom>
          <a:blipFill>
            <a:blip r:embed="rId6">
              <a:alphaModFix amt="90000"/>
            </a:blip>
            <a:srcRect/>
            <a:stretch>
              <a:fillRect t="1370" b="1370"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1601450" y="6248400"/>
            <a:ext cx="323850" cy="323850"/>
          </a:xfrm>
          <a:prstGeom prst="rect">
            <a:avLst/>
          </a:prstGeom>
          <a:blipFill>
            <a:blip r:embed="rId6">
              <a:alphaModFix amt="90000"/>
            </a:blip>
            <a:srcRect/>
            <a:stretch>
              <a:fillRect t="1370" b="1370"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2333625" y="1219200"/>
            <a:ext cx="7524750" cy="5338167"/>
          </a:xfrm>
          <a:prstGeom prst="rect">
            <a:avLst/>
          </a:prstGeom>
          <a:solidFill>
            <a:srgbClr val="0D2D4E">
              <a:alpha val="97000"/>
            </a:srgbClr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552140" y="1777476"/>
            <a:ext cx="7104866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87500"/>
              </a:lnSpc>
              <a:spcAft>
                <a:spcPts val="3600"/>
              </a:spcAft>
              <a:buNone/>
            </a:pPr>
            <a:r>
              <a:rPr lang="en-US" sz="5000" b="1" kern="0" spc="-112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Samen houden we ruimte voor meer soorten</a:t>
            </a:r>
            <a:endParaRPr lang="en-US" sz="5000" dirty="0"/>
          </a:p>
        </p:txBody>
      </p:sp>
      <p:sp>
        <p:nvSpPr>
          <p:cNvPr id="10" name="Text 8"/>
          <p:cNvSpPr/>
          <p:nvPr/>
        </p:nvSpPr>
        <p:spPr>
          <a:xfrm>
            <a:off x="3333750" y="3367088"/>
            <a:ext cx="5524500" cy="619571"/>
          </a:xfrm>
          <a:prstGeom prst="rect">
            <a:avLst/>
          </a:prstGeom>
          <a:solidFill>
            <a:srgbClr val="B8D9F0">
              <a:alpha val="14000"/>
            </a:srgbClr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3333750" y="3367088"/>
            <a:ext cx="57150" cy="619571"/>
          </a:xfrm>
          <a:prstGeom prst="rect">
            <a:avLst/>
          </a:prstGeom>
          <a:solidFill>
            <a:srgbClr val="3A8FA3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562350" y="3529013"/>
            <a:ext cx="5093018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833"/>
              </a:lnSpc>
              <a:buNone/>
            </a:pPr>
            <a:r>
              <a:rPr lang="en-US" sz="2025" dirty="0" err="1">
                <a:solidFill>
                  <a:srgbClr val="FFFFFF"/>
                </a:solidFill>
                <a:latin typeface="Urbanist Medium" pitchFamily="34" charset="0"/>
                <a:ea typeface="Urbanist Medium" pitchFamily="34" charset="-122"/>
                <a:cs typeface="Urbanist Medium" pitchFamily="34" charset="-120"/>
              </a:rPr>
              <a:t>Regelmatig</a:t>
            </a:r>
            <a:r>
              <a:rPr lang="en-US" sz="2025" dirty="0">
                <a:solidFill>
                  <a:srgbClr val="FFFFFF"/>
                </a:solidFill>
                <a:latin typeface="Urbanist Medium" pitchFamily="34" charset="0"/>
                <a:ea typeface="Urbanist Medium" pitchFamily="34" charset="-122"/>
                <a:cs typeface="Urbanist Medium" pitchFamily="34" charset="-120"/>
              </a:rPr>
              <a:t> </a:t>
            </a:r>
            <a:r>
              <a:rPr lang="en-US" sz="2025" dirty="0" err="1">
                <a:solidFill>
                  <a:srgbClr val="FFFFFF"/>
                </a:solidFill>
                <a:latin typeface="Urbanist Medium" pitchFamily="34" charset="0"/>
                <a:ea typeface="Urbanist Medium" pitchFamily="34" charset="-122"/>
                <a:cs typeface="Urbanist Medium" pitchFamily="34" charset="-120"/>
              </a:rPr>
              <a:t>maaien</a:t>
            </a:r>
            <a:endParaRPr lang="en-US" sz="2025" dirty="0"/>
          </a:p>
        </p:txBody>
      </p:sp>
      <p:sp>
        <p:nvSpPr>
          <p:cNvPr id="13" name="Text 11"/>
          <p:cNvSpPr/>
          <p:nvPr/>
        </p:nvSpPr>
        <p:spPr>
          <a:xfrm>
            <a:off x="3333750" y="4148584"/>
            <a:ext cx="5524500" cy="619571"/>
          </a:xfrm>
          <a:prstGeom prst="rect">
            <a:avLst/>
          </a:prstGeom>
          <a:solidFill>
            <a:srgbClr val="B8D9F0">
              <a:alpha val="14000"/>
            </a:srgbClr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333750" y="4148584"/>
            <a:ext cx="57150" cy="619571"/>
          </a:xfrm>
          <a:prstGeom prst="rect">
            <a:avLst/>
          </a:prstGeom>
          <a:solidFill>
            <a:srgbClr val="3A8FA3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62350" y="4310509"/>
            <a:ext cx="5093018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833"/>
              </a:lnSpc>
              <a:buNone/>
            </a:pPr>
            <a:r>
              <a:rPr lang="en-US" sz="2025" dirty="0">
                <a:solidFill>
                  <a:srgbClr val="FFFFFF"/>
                </a:solidFill>
                <a:latin typeface="Urbanist Medium" pitchFamily="34" charset="0"/>
                <a:ea typeface="Urbanist Medium" pitchFamily="34" charset="-122"/>
                <a:cs typeface="Urbanist Medium" pitchFamily="34" charset="-120"/>
              </a:rPr>
              <a:t>Laag maaien </a:t>
            </a:r>
            <a:r>
              <a:rPr lang="en-US" sz="2025" dirty="0" err="1">
                <a:solidFill>
                  <a:srgbClr val="FFFFFF"/>
                </a:solidFill>
                <a:latin typeface="Urbanist Medium" pitchFamily="34" charset="0"/>
                <a:ea typeface="Urbanist Medium" pitchFamily="34" charset="-122"/>
                <a:cs typeface="Urbanist Medium" pitchFamily="34" charset="-120"/>
              </a:rPr>
              <a:t>waar</a:t>
            </a:r>
            <a:r>
              <a:rPr lang="en-US" sz="2025" dirty="0">
                <a:solidFill>
                  <a:srgbClr val="FFFFFF"/>
                </a:solidFill>
                <a:latin typeface="Urbanist Medium" pitchFamily="34" charset="0"/>
                <a:ea typeface="Urbanist Medium" pitchFamily="34" charset="-122"/>
                <a:cs typeface="Urbanist Medium" pitchFamily="34" charset="-120"/>
              </a:rPr>
              <a:t> </a:t>
            </a:r>
            <a:r>
              <a:rPr lang="en-US" sz="2025" dirty="0" err="1">
                <a:solidFill>
                  <a:srgbClr val="FFFFFF"/>
                </a:solidFill>
                <a:latin typeface="Urbanist Medium" pitchFamily="34" charset="0"/>
                <a:ea typeface="Urbanist Medium" pitchFamily="34" charset="-122"/>
                <a:cs typeface="Urbanist Medium" pitchFamily="34" charset="-120"/>
              </a:rPr>
              <a:t>mogelijk</a:t>
            </a:r>
            <a:endParaRPr lang="en-US" sz="2025" dirty="0"/>
          </a:p>
        </p:txBody>
      </p:sp>
      <p:sp>
        <p:nvSpPr>
          <p:cNvPr id="16" name="Text 14"/>
          <p:cNvSpPr/>
          <p:nvPr/>
        </p:nvSpPr>
        <p:spPr>
          <a:xfrm>
            <a:off x="3333750" y="4930080"/>
            <a:ext cx="5524500" cy="619571"/>
          </a:xfrm>
          <a:prstGeom prst="rect">
            <a:avLst/>
          </a:prstGeom>
          <a:solidFill>
            <a:srgbClr val="B8D9F0">
              <a:alpha val="14000"/>
            </a:srgbClr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333750" y="4930080"/>
            <a:ext cx="57150" cy="619571"/>
          </a:xfrm>
          <a:prstGeom prst="rect">
            <a:avLst/>
          </a:prstGeom>
          <a:solidFill>
            <a:srgbClr val="3A8FA3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562350" y="5092005"/>
            <a:ext cx="5093018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833"/>
              </a:lnSpc>
              <a:buNone/>
            </a:pPr>
            <a:r>
              <a:rPr lang="en-US" sz="2025" dirty="0" err="1">
                <a:solidFill>
                  <a:srgbClr val="FFFFFF"/>
                </a:solidFill>
                <a:latin typeface="Urbanist Medium" pitchFamily="34" charset="0"/>
                <a:ea typeface="Urbanist Medium" pitchFamily="34" charset="-122"/>
                <a:cs typeface="Urbanist Medium" pitchFamily="34" charset="-120"/>
              </a:rPr>
              <a:t>Maaisel</a:t>
            </a:r>
            <a:r>
              <a:rPr lang="en-US" sz="2025" dirty="0">
                <a:solidFill>
                  <a:srgbClr val="FFFFFF"/>
                </a:solidFill>
                <a:latin typeface="Urbanist Medium" pitchFamily="34" charset="0"/>
                <a:ea typeface="Urbanist Medium" pitchFamily="34" charset="-122"/>
                <a:cs typeface="Urbanist Medium" pitchFamily="34" charset="-120"/>
              </a:rPr>
              <a:t> </a:t>
            </a:r>
            <a:r>
              <a:rPr lang="en-US" sz="2025" dirty="0" err="1">
                <a:solidFill>
                  <a:srgbClr val="FFFFFF"/>
                </a:solidFill>
                <a:latin typeface="Urbanist Medium" pitchFamily="34" charset="0"/>
                <a:ea typeface="Urbanist Medium" pitchFamily="34" charset="-122"/>
                <a:cs typeface="Urbanist Medium" pitchFamily="34" charset="-120"/>
              </a:rPr>
              <a:t>afvoeren</a:t>
            </a:r>
            <a:endParaRPr lang="en-US" sz="2025" dirty="0"/>
          </a:p>
        </p:txBody>
      </p:sp>
      <p:sp>
        <p:nvSpPr>
          <p:cNvPr id="19" name="Text 17"/>
          <p:cNvSpPr/>
          <p:nvPr/>
        </p:nvSpPr>
        <p:spPr>
          <a:xfrm>
            <a:off x="3076575" y="6016377"/>
            <a:ext cx="6066472" cy="333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175" dirty="0">
                <a:solidFill>
                  <a:srgbClr val="B8D9F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Vragen &amp; opmerkingen?</a:t>
            </a:r>
            <a:endParaRPr lang="en-US" sz="2175" dirty="0"/>
          </a:p>
        </p:txBody>
      </p:sp>
      <p:sp>
        <p:nvSpPr>
          <p:cNvPr id="20" name="Text 18"/>
          <p:cNvSpPr/>
          <p:nvPr/>
        </p:nvSpPr>
        <p:spPr>
          <a:xfrm>
            <a:off x="457200" y="6553200"/>
            <a:ext cx="1233488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83333"/>
              </a:lnSpc>
              <a:buNone/>
            </a:pPr>
            <a:r>
              <a:rPr lang="en-US" sz="1125" kern="0" spc="8" dirty="0">
                <a:solidFill>
                  <a:srgbClr val="FFFFFF">
                    <a:alpha val="86000"/>
                  </a:srgbClr>
                </a:solidFill>
                <a:latin typeface="Urbanist Light" pitchFamily="34" charset="0"/>
                <a:ea typeface="Urbanist Light" pitchFamily="34" charset="-122"/>
                <a:cs typeface="Urbanist Light" pitchFamily="34" charset="-120"/>
              </a:rPr>
              <a:t>12 Dag van het </a:t>
            </a:r>
            <a:r>
              <a:rPr lang="en-US" sz="1125" kern="0" spc="8" dirty="0" err="1">
                <a:solidFill>
                  <a:srgbClr val="FFFFFF">
                    <a:alpha val="86000"/>
                  </a:srgbClr>
                </a:solidFill>
                <a:latin typeface="Urbanist Light" pitchFamily="34" charset="0"/>
                <a:ea typeface="Urbanist Light" pitchFamily="34" charset="-122"/>
                <a:cs typeface="Urbanist Light" pitchFamily="34" charset="-120"/>
              </a:rPr>
              <a:t>riet</a:t>
            </a:r>
            <a:endParaRPr lang="en-US" sz="112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708</Words>
  <Application>Microsoft Macintosh PowerPoint</Application>
  <PresentationFormat>Breedbeeld</PresentationFormat>
  <Paragraphs>112</Paragraphs>
  <Slides>12</Slides>
  <Notes>12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12</vt:i4>
      </vt:variant>
    </vt:vector>
  </HeadingPairs>
  <TitlesOfParts>
    <vt:vector size="18" baseType="lpstr">
      <vt:lpstr>Urbanist Medium</vt:lpstr>
      <vt:lpstr>Urbanist</vt:lpstr>
      <vt:lpstr>Arial</vt:lpstr>
      <vt:lpstr>Urbanist SemiBold</vt:lpstr>
      <vt:lpstr>Urbanist Light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nieuwbouw hoorn</cp:lastModifiedBy>
  <cp:revision>4</cp:revision>
  <dcterms:created xsi:type="dcterms:W3CDTF">2026-09-14T22:26:35Z</dcterms:created>
  <dcterms:modified xsi:type="dcterms:W3CDTF">2026-09-15T16:49:05Z</dcterms:modified>
</cp:coreProperties>
</file>